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92" r:id="rId26"/>
    <p:sldId id="280" r:id="rId27"/>
    <p:sldId id="281" r:id="rId28"/>
    <p:sldId id="282" r:id="rId29"/>
    <p:sldId id="283" r:id="rId30"/>
    <p:sldId id="293" r:id="rId31"/>
    <p:sldId id="284" r:id="rId32"/>
    <p:sldId id="285" r:id="rId33"/>
    <p:sldId id="286" r:id="rId34"/>
    <p:sldId id="287" r:id="rId35"/>
    <p:sldId id="288" r:id="rId36"/>
    <p:sldId id="289" r:id="rId37"/>
    <p:sldId id="290" r:id="rId38"/>
    <p:sldId id="291" r:id="rId39"/>
    <p:sldId id="294" r:id="rId40"/>
    <p:sldId id="295" r:id="rId41"/>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7216" autoAdjust="0"/>
  </p:normalViewPr>
  <p:slideViewPr>
    <p:cSldViewPr snapToGrid="0" snapToObjects="1">
      <p:cViewPr varScale="1">
        <p:scale>
          <a:sx n="55" d="100"/>
          <a:sy n="55" d="100"/>
        </p:scale>
        <p:origin x="129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272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Management Studio (SSMS) là một công cụ quan trọng để quản lý và thao tác với cơ sở dữ liệu SQL Server
Bước đầu tiên là tải file cài đặt SSMS từ liên kết https://aka.ms/ssmsfullsetup
Đây là bước cơ bản để có thể sử dụng SSMS và kết nối với các cơ sở dữ liệu SQL Server
</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Bước này cho phép chọn cách cài đặt ứng dụng
Có 3 tùy chọn:
Basic: Cài đặt các chức năng cơ bản một cách tự động
Custom: Cho phép tự cấu hình các thiết lập nâng cao
Download Media: Tải về file cài đặt offline để cài trên nhiều thiết bị
Chúng tôi khuyến nghị chọn "Download Media" để tải về file ISO khoảng 5GB để cài đặt offline
</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khi chọn file ISO, bạn cần tiến hành tải xuống file đó
Quá trình tải xuống có thể mất một vài phút tùy thuộc vào tốc độ kết nối internet của bạn
Hãy đảm bảo rằng bạn có đủ dung lượng trống trên thiết bị để lưu trữ file ISO
Sau khi tải xuống xong, bạn có thể tiếp tục với các bước cài đặt tiếp theo
</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vi-VN"/>
              <a:t>Bấm để sửa kiểu tiêu đề Bản cái</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539104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vi-VN"/>
              <a:t>Bấm để sửa kiểu tiêu đề Bản cái</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677190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vi-VN"/>
              <a:t>Bấm để chỉnh sửa kiểu văn bản của Bản cái</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26756774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vi-VN"/>
              <a:t>Bấm để sửa kiểu tiêu đề Bản cái</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4356877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rích dẫn 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vi-VN"/>
              <a:t>Bấm để chỉnh sửa kiểu văn bản của Bản cái</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513050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vi-VN"/>
              <a:t>Bấm để sửa kiểu tiêu đề Bản cái</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vi-VN"/>
              <a:t>Bấm để chỉnh sửa kiểu văn bản của Bản cái</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828537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205397352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vi-VN"/>
              <a:t>Bấm để sửa kiểu tiêu đề Bản cái</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9733501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7498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500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669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7700816"/>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65265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4161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4672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864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0279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5359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0265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7483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7260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45344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vi-VN"/>
              <a:t>Bấm để sửa kiểu tiêu đề Bản cái</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58864606"/>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38200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7121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2710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1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9233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lide 1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0496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lide 1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751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Slide 2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6118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Slide 2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60675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Slide 2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1629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lide 2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743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2113093177"/>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lide 2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67217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lide 2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4991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lide 2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1843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lide 2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4119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lide 2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7879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lide 2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22105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lide 3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44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lide 3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3669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lide 3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5267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Slide 3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801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vi-VN"/>
              <a:t>Bấm để sửa kiểu tiêu đề Bản cái</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vi-VN"/>
              <a:t>Bấm để chỉnh sửa kiểu văn bản của Bản cái</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41229435"/>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Slide 3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5136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lide 3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20738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lide 3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057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9026082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447357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vi-VN"/>
              <a:t>Bấm để sửa kiểu tiêu đề Bản cái</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42A54C80-263E-416B-A8E0-580EDEADCBDC}" type="datetimeFigureOut">
              <a:rPr lang="en-US" dirty="0"/>
              <a:t>3/19/2025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18527431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vi-VN"/>
              <a:t>Bấm biểu tượng để thêm hình ảnh</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B61BEF0D-F0BB-DE4B-95CE-6DB70DBA9567}" type="datetimeFigureOut">
              <a:rPr lang="en-US" dirty="0"/>
              <a:pPr/>
              <a:t>3/19/2025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11715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vi-VN"/>
              <a:t>Bấm để sửa kiểu tiêu đề Bản cái</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B61BEF0D-F0BB-DE4B-95CE-6DB70DBA9567}" type="datetimeFigureOut">
              <a:rPr lang="en-US" dirty="0"/>
              <a:pPr/>
              <a:t>3/19/2025</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7614300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 id="2147483721" r:id="rId35"/>
    <p:sldLayoutId id="2147483722" r:id="rId36"/>
    <p:sldLayoutId id="2147483723" r:id="rId37"/>
    <p:sldLayoutId id="2147483724" r:id="rId38"/>
    <p:sldLayoutId id="2147483725" r:id="rId39"/>
    <p:sldLayoutId id="2147483726" r:id="rId40"/>
    <p:sldLayoutId id="2147483727" r:id="rId41"/>
    <p:sldLayoutId id="2147483728" r:id="rId42"/>
    <p:sldLayoutId id="2147483729" r:id="rId43"/>
    <p:sldLayoutId id="2147483730" r:id="rId44"/>
    <p:sldLayoutId id="2147483731" r:id="rId45"/>
    <p:sldLayoutId id="2147483732" r:id="rId46"/>
    <p:sldLayoutId id="2147483733" r:id="rId47"/>
    <p:sldLayoutId id="2147483734" r:id="rId48"/>
    <p:sldLayoutId id="2147483735" r:id="rId49"/>
    <p:sldLayoutId id="2147483736" r:id="rId50"/>
    <p:sldLayoutId id="2147483737" r:id="rId51"/>
    <p:sldLayoutId id="2147483738" r:id="rId52"/>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s://aka.ms/ssmsfullsetup" TargetMode="External"/><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hyperlink" Target="https://www.microsoft.com/en-us/sql-server/sql-server-downloads"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0.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4.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45.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46.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47.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48.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49.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3" Type="http://schemas.openxmlformats.org/officeDocument/2006/relationships/hyperlink" Target="https://www.zerotier.com/download/" TargetMode="External"/><Relationship Id="rId2" Type="http://schemas.openxmlformats.org/officeDocument/2006/relationships/notesSlide" Target="../notesSlides/notesSlide36.xml"/><Relationship Id="rId1" Type="http://schemas.openxmlformats.org/officeDocument/2006/relationships/slideLayout" Target="../slideLayouts/slideLayout52.xml"/><Relationship Id="rId4" Type="http://schemas.openxmlformats.org/officeDocument/2006/relationships/hyperlink" Target="https://my.zerotier.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465189"/>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D73AD7"/>
                </a:solidFill>
                <a:latin typeface="Times New Roman" panose="02020603050405020304" pitchFamily="18" charset="0"/>
                <a:ea typeface="Source Serif Pro Semi Bold" pitchFamily="34" charset="-122"/>
                <a:cs typeface="Times New Roman" panose="02020603050405020304" pitchFamily="18" charset="0"/>
              </a:rPr>
              <a:t>Hướng Dẫn Cài Đặt SQL Server 2022</a:t>
            </a:r>
            <a:endParaRPr lang="en-US" sz="4400" dirty="0">
              <a:latin typeface="Times New Roman" panose="02020603050405020304" pitchFamily="18" charset="0"/>
              <a:cs typeface="Times New Roman" panose="02020603050405020304" pitchFamily="18" charset="0"/>
            </a:endParaRPr>
          </a:p>
        </p:txBody>
      </p:sp>
      <p:sp>
        <p:nvSpPr>
          <p:cNvPr id="4" name="Text 1"/>
          <p:cNvSpPr/>
          <p:nvPr/>
        </p:nvSpPr>
        <p:spPr>
          <a:xfrm>
            <a:off x="6324124" y="4232196"/>
            <a:ext cx="7468553" cy="1532096"/>
          </a:xfrm>
          <a:prstGeom prst="rect">
            <a:avLst/>
          </a:prstGeom>
          <a:noFill/>
          <a:ln/>
        </p:spPr>
        <p:txBody>
          <a:bodyPr wrap="square" lIns="0" tIns="0" rIns="0" bIns="0" rtlCol="0" anchor="t"/>
          <a:lstStyle/>
          <a:p>
            <a:pPr marL="0" indent="0" algn="just">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Chào mừng bạn đến với hướng dẫn cài đặt SQL Server 2022 chi tiết. Bài viết này sẽ cung cấp các bước dễ thực hiện để cài đặt SQL Server 2022 và SQL Server Management Studio (SSMS), giúp bạn quản lý cơ sở dữ liệu một cách hiệu quả. Hãy cùng bắt đầu!</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94968" y="546378"/>
            <a:ext cx="2803208" cy="350282"/>
          </a:xfrm>
          <a:prstGeom prst="rect">
            <a:avLst/>
          </a:prstGeom>
          <a:noFill/>
          <a:ln/>
        </p:spPr>
        <p:txBody>
          <a:bodyPr wrap="none" lIns="0" tIns="0" rIns="0" bIns="0" rtlCol="0" anchor="t"/>
          <a:lstStyle/>
          <a:p>
            <a:pPr marL="0" indent="0" algn="l">
              <a:lnSpc>
                <a:spcPts val="2750"/>
              </a:lnSpc>
              <a:buNone/>
            </a:pPr>
            <a:r>
              <a:rPr lang="en-US" sz="2800" b="1" kern="0" spc="-4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Có 2 lựa chọn :</a:t>
            </a:r>
            <a:endParaRPr lang="en-US" sz="2800" b="1" dirty="0">
              <a:latin typeface="Times New Roman" panose="02020603050405020304" pitchFamily="18" charset="0"/>
              <a:cs typeface="Times New Roman" panose="02020603050405020304" pitchFamily="18" charset="0"/>
            </a:endParaRPr>
          </a:p>
        </p:txBody>
      </p:sp>
      <p:sp>
        <p:nvSpPr>
          <p:cNvPr id="3" name="Text 1"/>
          <p:cNvSpPr/>
          <p:nvPr/>
        </p:nvSpPr>
        <p:spPr>
          <a:xfrm>
            <a:off x="365784" y="1072640"/>
            <a:ext cx="13240464" cy="317659"/>
          </a:xfrm>
          <a:prstGeom prst="rect">
            <a:avLst/>
          </a:prstGeom>
          <a:noFill/>
          <a:ln/>
        </p:spPr>
        <p:txBody>
          <a:bodyPr wrap="none" lIns="0" tIns="0" rIns="0" bIns="0" rtlCol="0" anchor="t"/>
          <a:lstStyle/>
          <a:p>
            <a:pPr marL="342900" indent="-342900" algn="l">
              <a:lnSpc>
                <a:spcPts val="2500"/>
              </a:lnSpc>
              <a:buSzPct val="100000"/>
              <a:buFont typeface="+mj-lt"/>
              <a:buAutoNum type="arabicPeriod"/>
            </a:pPr>
            <a:r>
              <a:rPr lang="en-US" sz="24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Perform a new installation of SQL Server 2022</a:t>
            </a:r>
            <a:r>
              <a:rPr lang="en-US" sz="24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 (Cài đặt mới SQL Server 2022)</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694968" y="1593949"/>
            <a:ext cx="13240464" cy="317659"/>
          </a:xfrm>
          <a:prstGeom prst="rect">
            <a:avLst/>
          </a:prstGeom>
          <a:noFill/>
          <a:ln/>
        </p:spPr>
        <p:txBody>
          <a:bodyPr wrap="none" lIns="0" tIns="0" rIns="0" bIns="0" rtlCol="0" anchor="t"/>
          <a:lstStyle/>
          <a:p>
            <a:pPr marL="685800" lvl="1" indent="-342900" algn="l">
              <a:lnSpc>
                <a:spcPts val="2500"/>
              </a:lnSpc>
              <a:buSzPct val="100000"/>
              <a:buChar char="•"/>
            </a:pPr>
            <a:r>
              <a:rPr lang="en-US" sz="24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Chọn tùy chọn này nếu bạn muốn cài đặt một phiên bản SQL Server mới hoàn toàn</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365784" y="2063114"/>
            <a:ext cx="13240464" cy="317659"/>
          </a:xfrm>
          <a:prstGeom prst="rect">
            <a:avLst/>
          </a:prstGeom>
          <a:noFill/>
          <a:ln/>
        </p:spPr>
        <p:txBody>
          <a:bodyPr wrap="none" lIns="0" tIns="0" rIns="0" bIns="0" rtlCol="0" anchor="t"/>
          <a:lstStyle/>
          <a:p>
            <a:pPr marL="342900" indent="-342900" algn="l">
              <a:lnSpc>
                <a:spcPts val="2500"/>
              </a:lnSpc>
              <a:buSzPct val="100000"/>
              <a:buFont typeface="+mj-lt"/>
              <a:buAutoNum type="arabicPeriod" startAt="2"/>
            </a:pPr>
            <a:r>
              <a:rPr lang="en-US" sz="24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Add features to an existing instance of SQL Server 2022</a:t>
            </a:r>
            <a:r>
              <a:rPr lang="en-US" sz="24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 (Thêm tính năng vào một instance SQL Server đã cài đặt)</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694968" y="2632876"/>
            <a:ext cx="13240464" cy="317659"/>
          </a:xfrm>
          <a:prstGeom prst="rect">
            <a:avLst/>
          </a:prstGeom>
          <a:noFill/>
          <a:ln/>
        </p:spPr>
        <p:txBody>
          <a:bodyPr wrap="none" lIns="0" tIns="0" rIns="0" bIns="0" rtlCol="0" anchor="t"/>
          <a:lstStyle/>
          <a:p>
            <a:pPr marL="685800" lvl="1" indent="-342900" algn="l">
              <a:lnSpc>
                <a:spcPts val="2500"/>
              </a:lnSpc>
              <a:buSzPct val="100000"/>
              <a:buChar char="•"/>
            </a:pPr>
            <a:r>
              <a:rPr lang="en-US" sz="24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Chọn tùy chọn này nếu bạn đã cài SQL Server 2022 và muốn bổ sung các tính năng mới.</a:t>
            </a:r>
            <a:endParaRPr lang="en-US" sz="2400"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4956334" y="2995970"/>
            <a:ext cx="4717733" cy="4146232"/>
          </a:xfrm>
          <a:prstGeom prst="rect">
            <a:avLst/>
          </a:prstGeom>
        </p:spPr>
      </p:pic>
      <p:sp>
        <p:nvSpPr>
          <p:cNvPr id="8" name="Text 5"/>
          <p:cNvSpPr/>
          <p:nvPr/>
        </p:nvSpPr>
        <p:spPr>
          <a:xfrm>
            <a:off x="694968" y="7365563"/>
            <a:ext cx="13240464" cy="317659"/>
          </a:xfrm>
          <a:prstGeom prst="rect">
            <a:avLst/>
          </a:prstGeom>
          <a:noFill/>
          <a:ln/>
        </p:spPr>
        <p:txBody>
          <a:bodyPr wrap="none" lIns="0" tIns="0" rIns="0" bIns="0" rtlCol="0" anchor="t"/>
          <a:lstStyle/>
          <a:p>
            <a:pPr marL="0" indent="0" algn="l">
              <a:lnSpc>
                <a:spcPts val="2500"/>
              </a:lnSpc>
              <a:buNone/>
            </a:pPr>
            <a:r>
              <a:rPr lang="en-US" sz="24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Chúng ta chọn </a:t>
            </a:r>
            <a:r>
              <a:rPr lang="en-US" sz="24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Perform a new installation of SQL Server 2022  </a:t>
            </a:r>
            <a:r>
              <a:rPr lang="en-US" sz="24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&gt; next</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20566" y="752594"/>
            <a:ext cx="13189268" cy="329327"/>
          </a:xfrm>
          <a:prstGeom prst="rect">
            <a:avLst/>
          </a:prstGeom>
          <a:noFill/>
          <a:ln/>
        </p:spPr>
        <p:txBody>
          <a:bodyPr wrap="none" lIns="0" tIns="0" rIns="0" bIns="0" rtlCol="0" anchor="t"/>
          <a:lstStyle/>
          <a:p>
            <a:pPr marL="0" indent="0" algn="l">
              <a:lnSpc>
                <a:spcPts val="2550"/>
              </a:lnSpc>
              <a:buNone/>
            </a:pPr>
            <a:endParaRPr lang="en-US" sz="1600" dirty="0"/>
          </a:p>
        </p:txBody>
      </p:sp>
      <p:sp>
        <p:nvSpPr>
          <p:cNvPr id="3" name="Text 1"/>
          <p:cNvSpPr/>
          <p:nvPr/>
        </p:nvSpPr>
        <p:spPr>
          <a:xfrm>
            <a:off x="381976" y="561427"/>
            <a:ext cx="13189268" cy="329327"/>
          </a:xfrm>
          <a:prstGeom prst="rect">
            <a:avLst/>
          </a:prstGeom>
          <a:noFill/>
          <a:ln/>
        </p:spPr>
        <p:txBody>
          <a:bodyPr wrap="none" lIns="0" tIns="0" rIns="0" bIns="0" rtlCol="0" anchor="t"/>
          <a:lstStyle/>
          <a:p>
            <a:pPr marL="0" indent="0" algn="l">
              <a:lnSpc>
                <a:spcPts val="2550"/>
              </a:lnSpc>
              <a:buNone/>
            </a:pPr>
            <a:r>
              <a:rPr lang="en-US" sz="28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Tại mục </a:t>
            </a:r>
            <a:r>
              <a:rPr lang="en-US" sz="2800" b="1"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Azure extensions for sql server</a:t>
            </a:r>
            <a:r>
              <a:rPr lang="en-US" sz="28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 bỏ chọn </a:t>
            </a:r>
            <a:r>
              <a:rPr lang="en-US" sz="2800" b="1"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Azure extensions for sql server</a:t>
            </a:r>
            <a:r>
              <a:rPr lang="en-US" sz="28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 nhấn </a:t>
            </a:r>
            <a:r>
              <a:rPr lang="en-US" sz="2800" b="1"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Next</a:t>
            </a:r>
            <a:r>
              <a:rPr lang="en-US" sz="28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3206496" y="1237931"/>
            <a:ext cx="7296388" cy="6424217"/>
          </a:xfrm>
          <a:prstGeom prst="rect">
            <a:avLst/>
          </a:prstGeom>
        </p:spPr>
      </p:pic>
      <p:sp>
        <p:nvSpPr>
          <p:cNvPr id="5" name="Text 2"/>
          <p:cNvSpPr/>
          <p:nvPr/>
        </p:nvSpPr>
        <p:spPr>
          <a:xfrm>
            <a:off x="720566" y="7332821"/>
            <a:ext cx="13189268" cy="329327"/>
          </a:xfrm>
          <a:prstGeom prst="rect">
            <a:avLst/>
          </a:prstGeom>
          <a:noFill/>
          <a:ln/>
        </p:spPr>
        <p:txBody>
          <a:bodyPr wrap="none" lIns="0" tIns="0" rIns="0" bIns="0" rtlCol="0" anchor="t"/>
          <a:lstStyle/>
          <a:p>
            <a:pPr marL="0" indent="0" algn="l">
              <a:lnSpc>
                <a:spcPts val="2550"/>
              </a:lnSpc>
              <a:buNone/>
            </a:pP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37724" y="945772"/>
            <a:ext cx="4926211" cy="422315"/>
          </a:xfrm>
          <a:prstGeom prst="rect">
            <a:avLst/>
          </a:prstGeom>
          <a:noFill/>
          <a:ln/>
        </p:spPr>
        <p:txBody>
          <a:bodyPr wrap="none" lIns="0" tIns="0" rIns="0" bIns="0" rtlCol="0" anchor="t"/>
          <a:lstStyle/>
          <a:p>
            <a:pPr marL="0" indent="0" algn="l">
              <a:lnSpc>
                <a:spcPts val="3300"/>
              </a:lnSpc>
              <a:buNone/>
            </a:pPr>
            <a:r>
              <a:rPr lang="en-US" sz="3600" b="1" kern="0" spc="-53" dirty="0">
                <a:solidFill>
                  <a:srgbClr val="D73AD7"/>
                </a:solidFill>
                <a:latin typeface="Times New Roman" panose="02020603050405020304" pitchFamily="18" charset="0"/>
                <a:ea typeface="Source Serif Pro Semi Bold" pitchFamily="34" charset="-122"/>
                <a:cs typeface="Times New Roman" panose="02020603050405020304" pitchFamily="18" charset="0"/>
              </a:rPr>
              <a:t>Nên chọn các mục sau (tối thiểu):</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837720" y="1718933"/>
            <a:ext cx="6185535" cy="773668"/>
          </a:xfrm>
          <a:prstGeom prst="rect">
            <a:avLst/>
          </a:prstGeom>
          <a:noFill/>
          <a:ln/>
        </p:spPr>
        <p:txBody>
          <a:bodyPr wrap="square" lIns="0" tIns="0" rIns="0" bIns="0" rtlCol="0" anchor="t"/>
          <a:lstStyle/>
          <a:p>
            <a:pPr marL="342900" indent="-342900" algn="l">
              <a:lnSpc>
                <a:spcPts val="3000"/>
              </a:lnSpc>
              <a:buSzPct val="100000"/>
              <a:buFont typeface="+mj-lt"/>
              <a:buAutoNum type="arabicPeriod"/>
            </a:pP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Database Engine Services</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38" dirty="0">
                <a:solidFill>
                  <a:srgbClr val="000000"/>
                </a:solidFill>
                <a:latin typeface="Times New Roman" panose="02020603050405020304" pitchFamily="18" charset="0"/>
                <a:ea typeface="Source Sans Pro" pitchFamily="34" charset="-122"/>
                <a:cs typeface="Times New Roman" panose="02020603050405020304" pitchFamily="18" charset="0"/>
              </a:rPr>
              <a: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Bắt buộc</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vì đây là thành phần chính của SQL Server.</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837724" y="3102755"/>
            <a:ext cx="6185535" cy="773668"/>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2"/>
            </a:pP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SQL Server Replication</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38" dirty="0">
                <a:solidFill>
                  <a:srgbClr val="000000"/>
                </a:solidFill>
                <a:latin typeface="Times New Roman" panose="02020603050405020304" pitchFamily="18" charset="0"/>
                <a:ea typeface="Source Sans Pro" pitchFamily="34" charset="-122"/>
                <a:cs typeface="Times New Roman" panose="02020603050405020304" pitchFamily="18" charset="0"/>
              </a:rPr>
              <a: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 Nếu bạn cần sao chép dữ liệu giữa các server.</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837724" y="4136469"/>
            <a:ext cx="6185535" cy="773668"/>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3"/>
            </a:pP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Full-Text and Semantic Extractions for Search</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38" dirty="0">
                <a:solidFill>
                  <a:srgbClr val="000000"/>
                </a:solidFill>
                <a:latin typeface="Times New Roman" panose="02020603050405020304" pitchFamily="18" charset="0"/>
                <a:ea typeface="Source Sans Pro" pitchFamily="34" charset="-122"/>
                <a:cs typeface="Times New Roman" panose="02020603050405020304" pitchFamily="18" charset="0"/>
              </a:rPr>
              <a: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 Hỗ trợ tìm kiếm văn bản nâng cao.</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837722" y="5380672"/>
            <a:ext cx="6185535" cy="773668"/>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4"/>
            </a:pP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Data Quality Services</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38" dirty="0">
                <a:solidFill>
                  <a:srgbClr val="000000"/>
                </a:solidFill>
                <a:latin typeface="Times New Roman" panose="02020603050405020304" pitchFamily="18" charset="0"/>
                <a:ea typeface="Source Sans Pro" pitchFamily="34" charset="-122"/>
                <a:cs typeface="Times New Roman" panose="02020603050405020304" pitchFamily="18" charset="0"/>
              </a:rPr>
              <a: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 Hỗ trợ làm sạch và chuẩn hóa dữ liệu.</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837721" y="6424447"/>
            <a:ext cx="6185535" cy="773668"/>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5"/>
            </a:pP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Data Quality Client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38" dirty="0">
                <a:solidFill>
                  <a:srgbClr val="000000"/>
                </a:solidFill>
                <a:latin typeface="Times New Roman" panose="02020603050405020304" pitchFamily="18" charset="0"/>
                <a:ea typeface="Source Sans Pro" pitchFamily="34" charset="-122"/>
                <a:cs typeface="Times New Roman" panose="02020603050405020304" pitchFamily="18" charset="0"/>
              </a:rPr>
              <a: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 Ứng dụng giúp quản lý và làm sạch dữ liệu.</a:t>
            </a:r>
            <a:endParaRPr lang="en-US" sz="2800" dirty="0">
              <a:latin typeface="Times New Roman" panose="02020603050405020304" pitchFamily="18" charset="0"/>
              <a:cs typeface="Times New Roman" panose="02020603050405020304" pitchFamily="18" charset="0"/>
            </a:endParaRPr>
          </a:p>
        </p:txBody>
      </p:sp>
      <p:pic>
        <p:nvPicPr>
          <p:cNvPr id="8" name="Image 0" descr="preencoded.png"/>
          <p:cNvPicPr>
            <a:picLocks noChangeAspect="1"/>
          </p:cNvPicPr>
          <p:nvPr/>
        </p:nvPicPr>
        <p:blipFill>
          <a:blip r:embed="rId3"/>
          <a:stretch>
            <a:fillRect/>
          </a:stretch>
        </p:blipFill>
        <p:spPr>
          <a:xfrm>
            <a:off x="7315200" y="1156930"/>
            <a:ext cx="7234173" cy="6409230"/>
          </a:xfrm>
          <a:prstGeom prst="rect">
            <a:avLst/>
          </a:prstGeom>
        </p:spPr>
      </p:pic>
      <p:sp>
        <p:nvSpPr>
          <p:cNvPr id="9" name="Text 6"/>
          <p:cNvSpPr/>
          <p:nvPr/>
        </p:nvSpPr>
        <p:spPr>
          <a:xfrm>
            <a:off x="837724" y="7374648"/>
            <a:ext cx="6185535" cy="383024"/>
          </a:xfrm>
          <a:prstGeom prst="rect">
            <a:avLst/>
          </a:prstGeom>
          <a:noFill/>
          <a:ln/>
        </p:spPr>
        <p:txBody>
          <a:bodyPr wrap="non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Sau đó bấm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Next &gt;</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54972" y="1276826"/>
            <a:ext cx="7805463" cy="6872526"/>
          </a:xfrm>
          <a:prstGeom prst="rect">
            <a:avLst/>
          </a:prstGeom>
        </p:spPr>
      </p:pic>
      <p:sp>
        <p:nvSpPr>
          <p:cNvPr id="3" name="Text 0"/>
          <p:cNvSpPr/>
          <p:nvPr/>
        </p:nvSpPr>
        <p:spPr>
          <a:xfrm>
            <a:off x="837724" y="6360319"/>
            <a:ext cx="6185535" cy="383024"/>
          </a:xfrm>
          <a:prstGeom prst="rect">
            <a:avLst/>
          </a:prstGeom>
          <a:noFill/>
          <a:ln/>
        </p:spPr>
        <p:txBody>
          <a:bodyPr wrap="none" lIns="0" tIns="0" rIns="0" bIns="0" rtlCol="0" anchor="t"/>
          <a:lstStyle/>
          <a:p>
            <a:pPr marL="0" indent="0" algn="l">
              <a:lnSpc>
                <a:spcPts val="3000"/>
              </a:lnSpc>
              <a:buNone/>
            </a:pPr>
            <a:endParaRPr lang="en-US" sz="2800" dirty="0">
              <a:latin typeface="Times New Roman" panose="02020603050405020304" pitchFamily="18" charset="0"/>
              <a:cs typeface="Times New Roman" panose="02020603050405020304" pitchFamily="18" charset="0"/>
            </a:endParaRPr>
          </a:p>
        </p:txBody>
      </p:sp>
      <p:sp>
        <p:nvSpPr>
          <p:cNvPr id="4" name="Text 1"/>
          <p:cNvSpPr/>
          <p:nvPr/>
        </p:nvSpPr>
        <p:spPr>
          <a:xfrm>
            <a:off x="446913" y="439162"/>
            <a:ext cx="6185535" cy="383024"/>
          </a:xfrm>
          <a:prstGeom prst="rect">
            <a:avLst/>
          </a:prstGeom>
          <a:noFill/>
          <a:ln/>
        </p:spPr>
        <p:txBody>
          <a:bodyPr wrap="non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Named instance (Đặt tên riêng cho instance)</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7960435" y="1827252"/>
            <a:ext cx="6185535" cy="766048"/>
          </a:xfrm>
          <a:prstGeom prst="rect">
            <a:avLst/>
          </a:prstGeom>
          <a:noFill/>
          <a:ln/>
        </p:spPr>
        <p:txBody>
          <a:bodyPr wrap="square" lIns="0" tIns="0" rIns="0" bIns="0" rtlCol="0" anchor="t"/>
          <a:lstStyle/>
          <a:p>
            <a:pPr marL="685800" lvl="1"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Nếu bạn muốn cài một instance mới, nhập tên tùy chỉnh vào ô trống.</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7960435" y="3270170"/>
            <a:ext cx="6185535" cy="383024"/>
          </a:xfrm>
          <a:prstGeom prst="rect">
            <a:avLst/>
          </a:prstGeom>
          <a:noFill/>
          <a:ln/>
        </p:spPr>
        <p:txBody>
          <a:bodyPr wrap="none" lIns="0" tIns="0" rIns="0" bIns="0" rtlCol="0" anchor="t"/>
          <a:lstStyle/>
          <a:p>
            <a:pPr marL="685800" lvl="1"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Ví dụ:  Named : KHIEM_SQL2022 </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7960435" y="4033480"/>
            <a:ext cx="6185535" cy="383024"/>
          </a:xfrm>
          <a:prstGeom prst="rect">
            <a:avLst/>
          </a:prstGeom>
          <a:noFill/>
          <a:ln/>
        </p:spPr>
        <p:txBody>
          <a:bodyPr wrap="none" lIns="0" tIns="0" rIns="0" bIns="0" rtlCol="0" anchor="t"/>
          <a:lstStyle/>
          <a:p>
            <a:pPr marL="685800" lvl="1"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ID: KHIEM_SQL2022</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7960435" y="4871144"/>
            <a:ext cx="6185535" cy="383024"/>
          </a:xfrm>
          <a:prstGeom prst="rect">
            <a:avLst/>
          </a:prstGeom>
          <a:noFill/>
          <a:ln/>
        </p:spPr>
        <p:txBody>
          <a:bodyPr wrap="none" lIns="0" tIns="0" rIns="0" bIns="0" rtlCol="0" anchor="t"/>
          <a:lstStyle/>
          <a:p>
            <a:pPr marL="685800" lvl="1"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Sau đó bấm Next và chờ để tải</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8396" y="849225"/>
            <a:ext cx="7389212" cy="6531150"/>
          </a:xfrm>
          <a:prstGeom prst="rect">
            <a:avLst/>
          </a:prstGeom>
        </p:spPr>
      </p:pic>
      <p:sp>
        <p:nvSpPr>
          <p:cNvPr id="4" name="Text 1"/>
          <p:cNvSpPr/>
          <p:nvPr/>
        </p:nvSpPr>
        <p:spPr>
          <a:xfrm>
            <a:off x="7614761" y="922687"/>
            <a:ext cx="6185535" cy="383024"/>
          </a:xfrm>
          <a:prstGeom prst="rect">
            <a:avLst/>
          </a:prstGeom>
          <a:noFill/>
          <a:ln/>
        </p:spPr>
        <p:txBody>
          <a:bodyPr wrap="non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Ở bước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Server Configuration</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ta làm như sau:</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7968329" y="1777127"/>
            <a:ext cx="6185535" cy="766048"/>
          </a:xfrm>
          <a:prstGeom prst="rect">
            <a:avLst/>
          </a:prstGeom>
          <a:noFill/>
          <a:ln/>
        </p:spPr>
        <p:txBody>
          <a:bodyPr wrap="square" lIns="0" tIns="0" rIns="0" bIns="0" rtlCol="0" anchor="t"/>
          <a:lstStyle/>
          <a:p>
            <a:pPr marL="342900" indent="-342900" algn="l">
              <a:lnSpc>
                <a:spcPts val="3000"/>
              </a:lnSpc>
              <a:buSzPct val="100000"/>
              <a:buFont typeface="+mj-lt"/>
              <a:buAutoNum type="arabicPeriod"/>
            </a:pP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Giữ nguyên các giá trị mặc định</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nếu bạn không có yêu cầu đặc biệt.</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7968328" y="2856857"/>
            <a:ext cx="6185535" cy="1532096"/>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2"/>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Nếu muốn SQL Server Browser luôn chạy, hãy đặt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Startup Type</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của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SQL Server Browser</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thành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Automatic</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(mặc định nó đang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Disabled</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Điều này hữu ích nếu bạn muốn kết nối từ xa.</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7968329" y="4920378"/>
            <a:ext cx="6185535" cy="766048"/>
          </a:xfrm>
          <a:prstGeom prst="rect">
            <a:avLst/>
          </a:prstGeom>
          <a:noFill/>
          <a:ln/>
        </p:spPr>
        <p:txBody>
          <a:bodyPr wrap="square" lIns="0" tIns="0" rIns="0" bIns="0" rtlCol="0" anchor="t"/>
          <a:lstStyle/>
          <a:p>
            <a:pPr marL="342900" indent="-342900" algn="l">
              <a:lnSpc>
                <a:spcPts val="3000"/>
              </a:lnSpc>
              <a:buSzPct val="100000"/>
              <a:buFont typeface="+mj-lt"/>
              <a:buAutoNum type="arabicPeriod" startAt="3"/>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Tích vào ô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Grant Perform Volume Maintenance Tasks</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nếu bạn muốn cải thiện hiệu suất ghi dữ liệu (tùy chọn).</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7968327" y="6448639"/>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4"/>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Nhấn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Next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để tiếp tục.</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72102" y="1108983"/>
            <a:ext cx="7143098" cy="6274999"/>
          </a:xfrm>
          <a:prstGeom prst="rect">
            <a:avLst/>
          </a:prstGeom>
        </p:spPr>
      </p:pic>
      <p:sp>
        <p:nvSpPr>
          <p:cNvPr id="4" name="Text 1"/>
          <p:cNvSpPr/>
          <p:nvPr/>
        </p:nvSpPr>
        <p:spPr>
          <a:xfrm>
            <a:off x="7614761" y="290378"/>
            <a:ext cx="6185535" cy="766048"/>
          </a:xfrm>
          <a:prstGeom prst="rect">
            <a:avLst/>
          </a:prstGeom>
          <a:noFill/>
          <a:ln/>
        </p:spPr>
        <p:txBody>
          <a:bodyPr wrap="squar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Ở bước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Database Engine Configuration</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bạn cần thực hiện các thao tác sau:</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7614761" y="1283216"/>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a:pP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Chọn chế độ xác thực</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7614761" y="1945673"/>
            <a:ext cx="6185535" cy="766048"/>
          </a:xfrm>
          <a:prstGeom prst="rect">
            <a:avLst/>
          </a:prstGeom>
          <a:noFill/>
          <a:ln/>
        </p:spPr>
        <p:txBody>
          <a:bodyPr wrap="square" lIns="0" tIns="0" rIns="0" bIns="0" rtlCol="0" anchor="t"/>
          <a:lstStyle/>
          <a:p>
            <a:pPr marL="685800" lvl="1"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Nếu muốn sử dụng cả xác thực SQL Server và Windows, chọn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Mixed Mode</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(đã được chọn sẵn trong ảnh).</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7614754" y="3376703"/>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2"/>
            </a:pP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Đặt mật khẩu cho tài khoản "sa"</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9" name="Text 6"/>
          <p:cNvSpPr/>
          <p:nvPr/>
        </p:nvSpPr>
        <p:spPr>
          <a:xfrm>
            <a:off x="7614761" y="4155611"/>
            <a:ext cx="6185535" cy="766048"/>
          </a:xfrm>
          <a:prstGeom prst="rect">
            <a:avLst/>
          </a:prstGeom>
          <a:noFill/>
          <a:ln/>
        </p:spPr>
        <p:txBody>
          <a:bodyPr wrap="square" lIns="0" tIns="0" rIns="0" bIns="0" rtlCol="0" anchor="t"/>
          <a:lstStyle/>
          <a:p>
            <a:pPr marL="685800" lvl="1"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Nhập mật khẩu mạnh vào cả hai ô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Enter password</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và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Confirm password</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10" name="Text 7"/>
          <p:cNvSpPr/>
          <p:nvPr/>
        </p:nvSpPr>
        <p:spPr>
          <a:xfrm>
            <a:off x="7614761" y="5531473"/>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3"/>
            </a:pP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Chọn quản trị viên SQL Server</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11" name="Text 8"/>
          <p:cNvSpPr/>
          <p:nvPr/>
        </p:nvSpPr>
        <p:spPr>
          <a:xfrm>
            <a:off x="7614753" y="6152066"/>
            <a:ext cx="6185535" cy="766048"/>
          </a:xfrm>
          <a:prstGeom prst="rect">
            <a:avLst/>
          </a:prstGeom>
          <a:noFill/>
          <a:ln/>
        </p:spPr>
        <p:txBody>
          <a:bodyPr wrap="square" lIns="0" tIns="0" rIns="0" bIns="0" rtlCol="0" anchor="t"/>
          <a:lstStyle/>
          <a:p>
            <a:pPr marL="685800" lvl="1"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Nhấn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Add Current User</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để thêm tài khoản hiện tại của bạn làm quản trị viên SQL Server.</a:t>
            </a:r>
            <a:endParaRPr lang="en-US" sz="2800" dirty="0">
              <a:latin typeface="Times New Roman" panose="02020603050405020304" pitchFamily="18" charset="0"/>
              <a:cs typeface="Times New Roman" panose="02020603050405020304" pitchFamily="18" charset="0"/>
            </a:endParaRPr>
          </a:p>
        </p:txBody>
      </p:sp>
      <p:sp>
        <p:nvSpPr>
          <p:cNvPr id="12" name="Text 9"/>
          <p:cNvSpPr/>
          <p:nvPr/>
        </p:nvSpPr>
        <p:spPr>
          <a:xfrm>
            <a:off x="7614761" y="7476981"/>
            <a:ext cx="6185535" cy="383024"/>
          </a:xfrm>
          <a:prstGeom prst="rect">
            <a:avLst/>
          </a:prstGeom>
          <a:noFill/>
          <a:ln/>
        </p:spPr>
        <p:txBody>
          <a:bodyPr wrap="none" lIns="0" tIns="0" rIns="0" bIns="0" rtlCol="0" anchor="t"/>
          <a:lstStyle/>
          <a:p>
            <a:pPr marL="342900" indent="-342900" algn="l">
              <a:lnSpc>
                <a:spcPts val="3000"/>
              </a:lnSpc>
              <a:buSzPct val="100000"/>
              <a:buFont typeface="+mj-lt"/>
              <a:buAutoNum type="arabicPeriod" startAt="4"/>
            </a:pP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Nhấn "Next"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để tiếp tục. </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69476" y="594360"/>
            <a:ext cx="13491448" cy="260390"/>
          </a:xfrm>
          <a:prstGeom prst="rect">
            <a:avLst/>
          </a:prstGeom>
          <a:noFill/>
          <a:ln/>
        </p:spPr>
        <p:txBody>
          <a:bodyPr wrap="none" lIns="0" tIns="0" rIns="0" bIns="0" rtlCol="0" anchor="t"/>
          <a:lstStyle/>
          <a:p>
            <a:pPr marL="0" indent="0" algn="l">
              <a:lnSpc>
                <a:spcPts val="2050"/>
              </a:lnSpc>
              <a:buNone/>
            </a:pP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Ở bước </a:t>
            </a:r>
            <a:r>
              <a:rPr lang="en-US" sz="2800" b="1"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Ready to Install</a:t>
            </a: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 bạn chỉ cần:</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569476" y="1257914"/>
            <a:ext cx="13491448" cy="260390"/>
          </a:xfrm>
          <a:prstGeom prst="rect">
            <a:avLst/>
          </a:prstGeom>
          <a:noFill/>
          <a:ln/>
        </p:spPr>
        <p:txBody>
          <a:bodyPr wrap="none" lIns="0" tIns="0" rIns="0" bIns="0" rtlCol="0" anchor="t"/>
          <a:lstStyle/>
          <a:p>
            <a:pPr marL="0" indent="0" algn="l">
              <a:lnSpc>
                <a:spcPts val="2050"/>
              </a:lnSpc>
              <a:buNone/>
            </a:pPr>
            <a:r>
              <a:rPr lang="en-US" sz="2800" kern="0" spc="-26" dirty="0">
                <a:solidFill>
                  <a:srgbClr val="000000"/>
                </a:solidFill>
                <a:latin typeface="Times New Roman" panose="02020603050405020304" pitchFamily="18" charset="0"/>
                <a:ea typeface="Source Sans Pro" pitchFamily="34" charset="-122"/>
                <a:cs typeface="Times New Roman" panose="02020603050405020304" pitchFamily="18" charset="0"/>
              </a:rPr>
              <a:t>✅</a:t>
            </a: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 Kiểm tra lại thông tin cài đặt, bao gồm:</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657158" y="1900253"/>
            <a:ext cx="13491448" cy="260390"/>
          </a:xfrm>
          <a:prstGeom prst="rect">
            <a:avLst/>
          </a:prstGeom>
          <a:noFill/>
          <a:ln/>
        </p:spPr>
        <p:txBody>
          <a:bodyPr wrap="none" lIns="0" tIns="0" rIns="0" bIns="0" rtlCol="0" anchor="t"/>
          <a:lstStyle/>
          <a:p>
            <a:pPr marL="342900" indent="-342900" algn="l">
              <a:lnSpc>
                <a:spcPts val="2050"/>
              </a:lnSpc>
              <a:buSzPct val="100000"/>
              <a:buChar char="•"/>
            </a:pP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Phiên bản: </a:t>
            </a:r>
            <a:r>
              <a:rPr lang="en-US" sz="2800" b="1"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Developer</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569476" y="2452316"/>
            <a:ext cx="13491448" cy="260390"/>
          </a:xfrm>
          <a:prstGeom prst="rect">
            <a:avLst/>
          </a:prstGeom>
          <a:noFill/>
          <a:ln/>
        </p:spPr>
        <p:txBody>
          <a:bodyPr wrap="none" lIns="0" tIns="0" rIns="0" bIns="0" rtlCol="0" anchor="t"/>
          <a:lstStyle/>
          <a:p>
            <a:pPr marL="342900" indent="-342900" algn="l">
              <a:lnSpc>
                <a:spcPts val="2050"/>
              </a:lnSpc>
              <a:buSzPct val="100000"/>
              <a:buChar char="•"/>
            </a:pP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Các thành phần sẽ được cài </a:t>
            </a:r>
            <a:r>
              <a:rPr lang="en-US" sz="2800" kern="0" spc="-26" dirty="0" err="1">
                <a:solidFill>
                  <a:srgbClr val="272525"/>
                </a:solidFill>
                <a:latin typeface="Times New Roman" panose="02020603050405020304" pitchFamily="18" charset="0"/>
                <a:ea typeface="Source Sans Pro" pitchFamily="34" charset="-122"/>
                <a:cs typeface="Times New Roman" panose="02020603050405020304" pitchFamily="18" charset="0"/>
              </a:rPr>
              <a:t>đặt</a:t>
            </a: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a:t>
            </a:r>
          </a:p>
          <a:p>
            <a:pPr marL="342900" indent="-342900" algn="l">
              <a:buSzPct val="100000"/>
              <a:buChar char="•"/>
            </a:pP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b="1"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Database Engine Services, </a:t>
            </a:r>
          </a:p>
          <a:p>
            <a:pPr marL="342900" indent="-342900" algn="l">
              <a:buSzPct val="100000"/>
              <a:buChar char="•"/>
            </a:pPr>
            <a:r>
              <a:rPr lang="en-US" sz="2800" b="1"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SQL Server Replication,</a:t>
            </a:r>
          </a:p>
          <a:p>
            <a:pPr marL="342900" indent="-342900" algn="l">
              <a:buSzPct val="100000"/>
              <a:buChar char="•"/>
            </a:pPr>
            <a:r>
              <a:rPr lang="en-US" sz="2800" b="1"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Machine Learning Services,</a:t>
            </a:r>
          </a:p>
          <a:p>
            <a:pPr marL="342900" indent="-342900" algn="l">
              <a:buSzPct val="100000"/>
              <a:buChar char="•"/>
            </a:pPr>
            <a:r>
              <a:rPr lang="en-US" sz="2800" b="1"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 Full-Text Search, </a:t>
            </a:r>
          </a:p>
          <a:p>
            <a:pPr marL="342900" indent="-342900" algn="l">
              <a:buSzPct val="100000"/>
              <a:buChar char="•"/>
            </a:pPr>
            <a:r>
              <a:rPr lang="en-US" sz="2800" b="1"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Data Quality Services, v.v.</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569476" y="5071726"/>
            <a:ext cx="13491448" cy="268010"/>
          </a:xfrm>
          <a:prstGeom prst="rect">
            <a:avLst/>
          </a:prstGeom>
          <a:noFill/>
          <a:ln/>
        </p:spPr>
        <p:txBody>
          <a:bodyPr wrap="none" lIns="0" tIns="0" rIns="0" bIns="0" rtlCol="0" anchor="t"/>
          <a:lstStyle/>
          <a:p>
            <a:pPr marL="342900" indent="-342900" algn="l">
              <a:buSzPct val="100000"/>
              <a:buChar char="•"/>
            </a:pP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Đường dẫn cài đặt: </a:t>
            </a:r>
          </a:p>
          <a:p>
            <a:pPr algn="l">
              <a:buSzPct val="100000"/>
            </a:pPr>
            <a:r>
              <a:rPr lang="en-US" sz="2800" kern="0" spc="-26" dirty="0">
                <a:solidFill>
                  <a:srgbClr val="272525"/>
                </a:solidFill>
                <a:highlight>
                  <a:srgbClr val="F4D4F7"/>
                </a:highlight>
                <a:latin typeface="Times New Roman" panose="02020603050405020304" pitchFamily="18" charset="0"/>
                <a:ea typeface="Consolas" pitchFamily="34" charset="-122"/>
                <a:cs typeface="Times New Roman" panose="02020603050405020304" pitchFamily="18" charset="0"/>
              </a:rPr>
              <a:t>C:\Program Files\Microsoft SQL Server\...</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331482" y="6302840"/>
            <a:ext cx="13491448" cy="260390"/>
          </a:xfrm>
          <a:prstGeom prst="rect">
            <a:avLst/>
          </a:prstGeom>
          <a:noFill/>
          <a:ln/>
        </p:spPr>
        <p:txBody>
          <a:bodyPr wrap="none" lIns="0" tIns="0" rIns="0" bIns="0" rtlCol="0" anchor="t"/>
          <a:lstStyle/>
          <a:p>
            <a:pPr marL="0" indent="0" algn="l">
              <a:lnSpc>
                <a:spcPts val="2050"/>
              </a:lnSpc>
              <a:buNone/>
            </a:pP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Nếu tất cả đúng theo yêu cầu của </a:t>
            </a:r>
            <a:r>
              <a:rPr lang="en-US" sz="2800" kern="0" spc="-26" dirty="0" err="1">
                <a:solidFill>
                  <a:srgbClr val="272525"/>
                </a:solidFill>
                <a:latin typeface="Times New Roman" panose="02020603050405020304" pitchFamily="18" charset="0"/>
                <a:ea typeface="Source Sans Pro" pitchFamily="34" charset="-122"/>
                <a:cs typeface="Times New Roman" panose="02020603050405020304" pitchFamily="18" charset="0"/>
              </a:rPr>
              <a:t>bạn</a:t>
            </a: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a:t>
            </a:r>
          </a:p>
          <a:p>
            <a:pPr marL="0" indent="0" algn="l">
              <a:lnSpc>
                <a:spcPts val="2050"/>
              </a:lnSpc>
              <a:buNone/>
            </a:pPr>
            <a:endPar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l">
              <a:lnSpc>
                <a:spcPts val="2050"/>
              </a:lnSpc>
              <a:buNone/>
            </a:pP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 nhấn </a:t>
            </a:r>
            <a:r>
              <a:rPr lang="en-US" sz="2800" b="1"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Install</a:t>
            </a: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 để bắt đầu quá trình cài đặt.</a:t>
            </a:r>
            <a:endParaRPr lang="en-US" sz="2800" dirty="0">
              <a:latin typeface="Times New Roman" panose="02020603050405020304" pitchFamily="18" charset="0"/>
              <a:cs typeface="Times New Roman" panose="02020603050405020304" pitchFamily="18" charset="0"/>
            </a:endParaRPr>
          </a:p>
        </p:txBody>
      </p:sp>
      <p:sp>
        <p:nvSpPr>
          <p:cNvPr id="8" name="Text 6"/>
          <p:cNvSpPr/>
          <p:nvPr/>
        </p:nvSpPr>
        <p:spPr>
          <a:xfrm>
            <a:off x="331482" y="7608733"/>
            <a:ext cx="13491448" cy="260390"/>
          </a:xfrm>
          <a:prstGeom prst="rect">
            <a:avLst/>
          </a:prstGeom>
          <a:noFill/>
          <a:ln/>
        </p:spPr>
        <p:txBody>
          <a:bodyPr wrap="none" lIns="0" tIns="0" rIns="0" bIns="0" rtlCol="0" anchor="t"/>
          <a:lstStyle/>
          <a:p>
            <a:pPr marL="0" indent="0" algn="l">
              <a:lnSpc>
                <a:spcPts val="2050"/>
              </a:lnSpc>
              <a:buNone/>
            </a:pPr>
            <a:r>
              <a:rPr lang="en-US" sz="2800" kern="0" spc="-26" dirty="0">
                <a:solidFill>
                  <a:srgbClr val="000000"/>
                </a:solidFill>
                <a:latin typeface="Times New Roman" panose="02020603050405020304" pitchFamily="18" charset="0"/>
                <a:ea typeface="Source Sans Pro" pitchFamily="34" charset="-122"/>
                <a:cs typeface="Times New Roman" panose="02020603050405020304" pitchFamily="18" charset="0"/>
              </a:rPr>
              <a:t>⏳</a:t>
            </a: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 Chờ quá trình hoàn tất, sau đó nhấn </a:t>
            </a:r>
            <a:r>
              <a:rPr lang="en-US" sz="2800" b="1"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Next</a:t>
            </a: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 hoặc </a:t>
            </a:r>
            <a:r>
              <a:rPr lang="en-US" sz="2800" b="1"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Close</a:t>
            </a:r>
            <a:r>
              <a:rPr lang="en-US" sz="2800" kern="0" spc="-26" dirty="0">
                <a:solidFill>
                  <a:srgbClr val="272525"/>
                </a:solidFill>
                <a:latin typeface="Times New Roman" panose="02020603050405020304" pitchFamily="18" charset="0"/>
                <a:ea typeface="Source Sans Pro" pitchFamily="34" charset="-122"/>
                <a:cs typeface="Times New Roman" panose="02020603050405020304" pitchFamily="18" charset="0"/>
              </a:rPr>
              <a:t> để hoàn thành!</a:t>
            </a:r>
            <a:endParaRPr lang="en-US" sz="2800" dirty="0">
              <a:latin typeface="Times New Roman" panose="02020603050405020304" pitchFamily="18" charset="0"/>
              <a:cs typeface="Times New Roman" panose="02020603050405020304" pitchFamily="18" charset="0"/>
            </a:endParaRPr>
          </a:p>
        </p:txBody>
      </p:sp>
      <p:pic>
        <p:nvPicPr>
          <p:cNvPr id="9" name="Image 0" descr="preencoded.png"/>
          <p:cNvPicPr>
            <a:picLocks noChangeAspect="1"/>
          </p:cNvPicPr>
          <p:nvPr/>
        </p:nvPicPr>
        <p:blipFill>
          <a:blip r:embed="rId3"/>
          <a:stretch>
            <a:fillRect/>
          </a:stretch>
        </p:blipFill>
        <p:spPr>
          <a:xfrm>
            <a:off x="6919006" y="444538"/>
            <a:ext cx="7613956" cy="676103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37725" y="551145"/>
            <a:ext cx="6115926" cy="979039"/>
          </a:xfrm>
          <a:prstGeom prst="rect">
            <a:avLst/>
          </a:prstGeom>
          <a:noFill/>
          <a:ln/>
        </p:spPr>
        <p:txBody>
          <a:bodyPr wrap="none" lIns="0" tIns="0" rIns="0" bIns="0" rtlCol="0" anchor="t"/>
          <a:lstStyle/>
          <a:p>
            <a:pPr marL="0" indent="0" algn="l">
              <a:lnSpc>
                <a:spcPts val="3000"/>
              </a:lnSpc>
              <a:buNone/>
            </a:pPr>
            <a:r>
              <a:rPr lang="en-US" sz="32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Đến đây bạn hãy chờ đây </a:t>
            </a:r>
            <a:r>
              <a:rPr lang="en-US" sz="32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install</a:t>
            </a:r>
            <a:endParaRPr lang="en-US" sz="32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419221" y="1530184"/>
            <a:ext cx="6686728" cy="5795010"/>
          </a:xfrm>
          <a:prstGeom prst="rect">
            <a:avLst/>
          </a:prstGeom>
        </p:spPr>
      </p:pic>
      <p:sp>
        <p:nvSpPr>
          <p:cNvPr id="4" name="Text 1"/>
          <p:cNvSpPr/>
          <p:nvPr/>
        </p:nvSpPr>
        <p:spPr>
          <a:xfrm>
            <a:off x="7516832" y="548595"/>
            <a:ext cx="6275843" cy="856329"/>
          </a:xfrm>
          <a:prstGeom prst="rect">
            <a:avLst/>
          </a:prstGeom>
          <a:noFill/>
          <a:ln/>
        </p:spPr>
        <p:txBody>
          <a:bodyPr wrap="none" lIns="0" tIns="0" rIns="0" bIns="0" rtlCol="0" anchor="t"/>
          <a:lstStyle/>
          <a:p>
            <a:pPr marL="0" indent="0" algn="l">
              <a:lnSpc>
                <a:spcPts val="3000"/>
              </a:lnSpc>
              <a:buNone/>
            </a:pPr>
            <a:r>
              <a:rPr lang="en-US" sz="32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Sau khi cài thành công bấm </a:t>
            </a:r>
            <a:r>
              <a:rPr lang="en-US" sz="32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Close</a:t>
            </a:r>
            <a:endParaRPr lang="en-US" sz="32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7364533" y="1530184"/>
            <a:ext cx="6846646" cy="6025561"/>
          </a:xfrm>
          <a:prstGeom prst="rect">
            <a:avLst/>
          </a:prstGeom>
        </p:spPr>
      </p:pic>
      <p:sp>
        <p:nvSpPr>
          <p:cNvPr id="6" name="Text 2"/>
          <p:cNvSpPr/>
          <p:nvPr/>
        </p:nvSpPr>
        <p:spPr>
          <a:xfrm>
            <a:off x="7614761" y="5429004"/>
            <a:ext cx="6185535" cy="383024"/>
          </a:xfrm>
          <a:prstGeom prst="rect">
            <a:avLst/>
          </a:prstGeom>
          <a:noFill/>
          <a:ln/>
        </p:spPr>
        <p:txBody>
          <a:bodyPr wrap="none" lIns="0" tIns="0" rIns="0" bIns="0" rtlCol="0" anchor="t"/>
          <a:lstStyle/>
          <a:p>
            <a:pPr marL="0" indent="0" algn="l">
              <a:lnSpc>
                <a:spcPts val="3000"/>
              </a:lnSpc>
              <a:buNone/>
            </a:pP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1351240" y="980908"/>
            <a:ext cx="11927800" cy="704017"/>
          </a:xfrm>
          <a:prstGeom prst="rect">
            <a:avLst/>
          </a:prstGeom>
          <a:noFill/>
          <a:ln/>
        </p:spPr>
        <p:txBody>
          <a:bodyPr wrap="none" lIns="0" tIns="0" rIns="0" bIns="0" rtlCol="0" anchor="t"/>
          <a:lstStyle/>
          <a:p>
            <a:pPr marL="0" indent="0" algn="ctr">
              <a:lnSpc>
                <a:spcPts val="5500"/>
              </a:lnSpc>
              <a:buNone/>
            </a:pPr>
            <a:r>
              <a:rPr lang="en-US" sz="3600" kern="0" spc="-89" dirty="0">
                <a:solidFill>
                  <a:srgbClr val="D73AD7"/>
                </a:solidFill>
                <a:latin typeface="Times New Roman" panose="02020603050405020304" pitchFamily="18" charset="0"/>
                <a:ea typeface="Source Serif Pro Semi Bold" pitchFamily="34" charset="-122"/>
                <a:cs typeface="Times New Roman" panose="02020603050405020304" pitchFamily="18" charset="0"/>
              </a:rPr>
              <a:t>2: Cài Đặt SQL Server Management Studio (SSMS)</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837724" y="2165102"/>
            <a:ext cx="5474851" cy="563285"/>
          </a:xfrm>
          <a:prstGeom prst="rect">
            <a:avLst/>
          </a:prstGeom>
          <a:noFill/>
          <a:ln/>
        </p:spPr>
        <p:txBody>
          <a:bodyPr wrap="none" lIns="0" tIns="0" rIns="0" bIns="0" rtlCol="0" anchor="t"/>
          <a:lstStyle/>
          <a:p>
            <a:pPr marL="0" indent="0" algn="l">
              <a:lnSpc>
                <a:spcPts val="4400"/>
              </a:lnSpc>
              <a:buNone/>
            </a:pPr>
            <a:r>
              <a:rPr lang="en-US" sz="3600" kern="0" spc="-71"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1: Tải File cài đặt SSMS</a:t>
            </a:r>
            <a:endParaRPr lang="en-US" sz="3600" dirty="0">
              <a:latin typeface="Times New Roman" panose="02020603050405020304" pitchFamily="18" charset="0"/>
              <a:cs typeface="Times New Roman" panose="02020603050405020304" pitchFamily="18" charset="0"/>
            </a:endParaRPr>
          </a:p>
        </p:txBody>
      </p:sp>
      <p:sp>
        <p:nvSpPr>
          <p:cNvPr id="4" name="Text 2"/>
          <p:cNvSpPr/>
          <p:nvPr/>
        </p:nvSpPr>
        <p:spPr>
          <a:xfrm>
            <a:off x="837724" y="3021758"/>
            <a:ext cx="12954952" cy="383024"/>
          </a:xfrm>
          <a:prstGeom prst="rect">
            <a:avLst/>
          </a:prstGeom>
          <a:noFill/>
          <a:ln/>
        </p:spPr>
        <p:txBody>
          <a:bodyPr wrap="none" lIns="0" tIns="0" rIns="0" bIns="0" rtlCol="0" anchor="t"/>
          <a:lstStyle/>
          <a:p>
            <a:pPr marL="342900" indent="-342900" algn="l">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SQL Server Management Studio (SSMS), </a:t>
            </a:r>
          </a:p>
          <a:p>
            <a:pPr algn="l">
              <a:buSzPct val="100000"/>
            </a:pPr>
            <a:r>
              <a:rPr lang="en-US" sz="2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một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công cụ quan trọng để quản lý và thao tác với cơ sở dữ liệu SQL Server. </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837664" y="4288905"/>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Bước đầu tiên là tải file cài đặt SSMS từ liên kết </a:t>
            </a:r>
            <a:r>
              <a:rPr lang="en-US" sz="2800" u="sng" kern="0" spc="-38" dirty="0">
                <a:solidFill>
                  <a:srgbClr val="D75BE2"/>
                </a:solidFill>
                <a:latin typeface="Times New Roman" panose="02020603050405020304" pitchFamily="18" charset="0"/>
                <a:ea typeface="Source Sans Pro" pitchFamily="34" charset="-122"/>
                <a:cs typeface="Times New Roman" panose="02020603050405020304" pitchFamily="18" charset="0"/>
                <a:hlinkClick r:id="rId3">
                  <a:extLst>
                    <a:ext uri="{A12FA001-AC4F-418D-AE19-62706E023703}">
                      <ahyp:hlinkClr xmlns:ahyp="http://schemas.microsoft.com/office/drawing/2018/hyperlinkcolor" val="tx"/>
                    </a:ext>
                  </a:extLst>
                </a:hlinkClick>
              </a:rPr>
              <a:t>https://aka.ms/ssmsfullsetup</a:t>
            </a:r>
            <a:endParaRPr lang="en-US" sz="28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4"/>
          <a:stretch>
            <a:fillRect/>
          </a:stretch>
        </p:blipFill>
        <p:spPr>
          <a:xfrm>
            <a:off x="837724" y="5011698"/>
            <a:ext cx="12283202" cy="658178"/>
          </a:xfrm>
          <a:prstGeom prst="rect">
            <a:avLst/>
          </a:prstGeom>
        </p:spPr>
      </p:pic>
      <p:sp>
        <p:nvSpPr>
          <p:cNvPr id="7" name="Text 4"/>
          <p:cNvSpPr/>
          <p:nvPr/>
        </p:nvSpPr>
        <p:spPr>
          <a:xfrm>
            <a:off x="837724" y="5939076"/>
            <a:ext cx="12954952" cy="383024"/>
          </a:xfrm>
          <a:prstGeom prst="rect">
            <a:avLst/>
          </a:prstGeom>
          <a:noFill/>
          <a:ln/>
        </p:spPr>
        <p:txBody>
          <a:bodyPr wrap="none" lIns="0" tIns="0" rIns="0" bIns="0" rtlCol="0" anchor="t"/>
          <a:lstStyle/>
          <a:p>
            <a:pPr marL="342900"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Sau khi tải xong mở file </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37580" y="502206"/>
            <a:ext cx="3429476" cy="428625"/>
          </a:xfrm>
          <a:prstGeom prst="rect">
            <a:avLst/>
          </a:prstGeom>
          <a:noFill/>
          <a:ln/>
        </p:spPr>
        <p:txBody>
          <a:bodyPr wrap="none" lIns="0" tIns="0" rIns="0" bIns="0" rtlCol="0" anchor="t"/>
          <a:lstStyle/>
          <a:p>
            <a:pPr marL="0" indent="0" algn="l">
              <a:lnSpc>
                <a:spcPts val="3350"/>
              </a:lnSpc>
              <a:buNone/>
            </a:pPr>
            <a:r>
              <a:rPr lang="en-US" sz="3600" kern="0" spc="-5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2: Cài Đặt SSMS</a:t>
            </a:r>
            <a:endParaRPr lang="en-US" sz="36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637580" y="1295162"/>
            <a:ext cx="455414" cy="455414"/>
          </a:xfrm>
          <a:prstGeom prst="rect">
            <a:avLst/>
          </a:prstGeom>
        </p:spPr>
      </p:pic>
      <p:sp>
        <p:nvSpPr>
          <p:cNvPr id="4" name="Text 1"/>
          <p:cNvSpPr/>
          <p:nvPr/>
        </p:nvSpPr>
        <p:spPr>
          <a:xfrm>
            <a:off x="637580" y="1932742"/>
            <a:ext cx="2143363" cy="267891"/>
          </a:xfrm>
          <a:prstGeom prst="rect">
            <a:avLst/>
          </a:prstGeom>
          <a:noFill/>
          <a:ln/>
        </p:spPr>
        <p:txBody>
          <a:bodyPr wrap="none" lIns="0" tIns="0" rIns="0" bIns="0" rtlCol="0" anchor="t"/>
          <a:lstStyle/>
          <a:p>
            <a:pPr marL="0" indent="0" algn="l">
              <a:lnSpc>
                <a:spcPts val="2100"/>
              </a:lnSpc>
              <a:buNone/>
            </a:pPr>
            <a:r>
              <a:rPr lang="en-US" sz="2800" kern="0" spc="-3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Bấm Install</a:t>
            </a:r>
            <a:endParaRPr lang="en-US" sz="28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5180409" y="1295162"/>
            <a:ext cx="455414" cy="455414"/>
          </a:xfrm>
          <a:prstGeom prst="rect">
            <a:avLst/>
          </a:prstGeom>
        </p:spPr>
      </p:pic>
      <p:sp>
        <p:nvSpPr>
          <p:cNvPr id="6" name="Text 2"/>
          <p:cNvSpPr/>
          <p:nvPr/>
        </p:nvSpPr>
        <p:spPr>
          <a:xfrm>
            <a:off x="5180409" y="1932742"/>
            <a:ext cx="2143363" cy="267891"/>
          </a:xfrm>
          <a:prstGeom prst="rect">
            <a:avLst/>
          </a:prstGeom>
          <a:noFill/>
          <a:ln/>
        </p:spPr>
        <p:txBody>
          <a:bodyPr wrap="none" lIns="0" tIns="0" rIns="0" bIns="0" rtlCol="0" anchor="t"/>
          <a:lstStyle/>
          <a:p>
            <a:pPr marL="0" indent="0" algn="l">
              <a:lnSpc>
                <a:spcPts val="2100"/>
              </a:lnSpc>
              <a:buNone/>
            </a:pPr>
            <a:r>
              <a:rPr lang="en-US" sz="2800" kern="0" spc="-3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Chờ Đợi</a:t>
            </a:r>
            <a:endParaRPr lang="en-US" sz="28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9723239" y="1295162"/>
            <a:ext cx="455414" cy="455414"/>
          </a:xfrm>
          <a:prstGeom prst="rect">
            <a:avLst/>
          </a:prstGeom>
        </p:spPr>
      </p:pic>
      <p:sp>
        <p:nvSpPr>
          <p:cNvPr id="8" name="Text 3"/>
          <p:cNvSpPr/>
          <p:nvPr/>
        </p:nvSpPr>
        <p:spPr>
          <a:xfrm>
            <a:off x="9723239" y="1932742"/>
            <a:ext cx="2143363" cy="267891"/>
          </a:xfrm>
          <a:prstGeom prst="rect">
            <a:avLst/>
          </a:prstGeom>
          <a:noFill/>
          <a:ln/>
        </p:spPr>
        <p:txBody>
          <a:bodyPr wrap="none" lIns="0" tIns="0" rIns="0" bIns="0" rtlCol="0" anchor="t"/>
          <a:lstStyle/>
          <a:p>
            <a:pPr marL="0" indent="0" algn="l">
              <a:lnSpc>
                <a:spcPts val="2100"/>
              </a:lnSpc>
              <a:buNone/>
            </a:pPr>
            <a:r>
              <a:rPr lang="en-US" sz="2800" kern="0" spc="-3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Hoàn Tất</a:t>
            </a:r>
            <a:endParaRPr lang="en-US" sz="2800" dirty="0">
              <a:latin typeface="Times New Roman" panose="02020603050405020304" pitchFamily="18" charset="0"/>
              <a:cs typeface="Times New Roman" panose="02020603050405020304" pitchFamily="18" charset="0"/>
            </a:endParaRPr>
          </a:p>
        </p:txBody>
      </p:sp>
      <p:sp>
        <p:nvSpPr>
          <p:cNvPr id="9" name="Text 4"/>
          <p:cNvSpPr/>
          <p:nvPr/>
        </p:nvSpPr>
        <p:spPr>
          <a:xfrm>
            <a:off x="637580" y="2405539"/>
            <a:ext cx="13355241" cy="291465"/>
          </a:xfrm>
          <a:prstGeom prst="rect">
            <a:avLst/>
          </a:prstGeom>
          <a:noFill/>
          <a:ln/>
        </p:spPr>
        <p:txBody>
          <a:bodyPr wrap="none" lIns="0" tIns="0" rIns="0" bIns="0" rtlCol="0" anchor="t"/>
          <a:lstStyle/>
          <a:p>
            <a:pPr marL="0" indent="0" algn="l">
              <a:lnSpc>
                <a:spcPts val="2250"/>
              </a:lnSpc>
              <a:buNone/>
            </a:pP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Mở file vừa tải xuống và bấm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Install</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Chờ đợi quá trình cài đặt hoàn tất.</a:t>
            </a:r>
            <a:endParaRPr lang="en-US" sz="28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37580" y="3106817"/>
            <a:ext cx="5775412" cy="4995958"/>
          </a:xfrm>
          <a:prstGeom prst="rect">
            <a:avLst/>
          </a:prstGeom>
        </p:spPr>
      </p:pic>
      <p:pic>
        <p:nvPicPr>
          <p:cNvPr id="11" name="Image 4" descr="preencoded.png"/>
          <p:cNvPicPr>
            <a:picLocks noChangeAspect="1"/>
          </p:cNvPicPr>
          <p:nvPr/>
        </p:nvPicPr>
        <p:blipFill>
          <a:blip r:embed="rId7"/>
          <a:stretch>
            <a:fillRect/>
          </a:stretch>
        </p:blipFill>
        <p:spPr>
          <a:xfrm>
            <a:off x="7323773" y="3069350"/>
            <a:ext cx="5996630" cy="5070892"/>
          </a:xfrm>
          <a:prstGeom prst="rect">
            <a:avLst/>
          </a:prstGeom>
        </p:spPr>
      </p:pic>
      <p:sp>
        <p:nvSpPr>
          <p:cNvPr id="12" name="Text 5"/>
          <p:cNvSpPr/>
          <p:nvPr/>
        </p:nvSpPr>
        <p:spPr>
          <a:xfrm>
            <a:off x="7544991" y="6775609"/>
            <a:ext cx="6455450" cy="291465"/>
          </a:xfrm>
          <a:prstGeom prst="rect">
            <a:avLst/>
          </a:prstGeom>
          <a:noFill/>
          <a:ln/>
        </p:spPr>
        <p:txBody>
          <a:bodyPr wrap="none" lIns="0" tIns="0" rIns="0" bIns="0" rtlCol="0" anchor="t"/>
          <a:lstStyle/>
          <a:p>
            <a:pPr marL="0" indent="0" algn="l">
              <a:lnSpc>
                <a:spcPts val="2250"/>
              </a:lnSpc>
              <a:buNone/>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143732" y="661035"/>
            <a:ext cx="6342936" cy="704017"/>
          </a:xfrm>
          <a:prstGeom prst="rect">
            <a:avLst/>
          </a:prstGeom>
          <a:noFill/>
          <a:ln/>
        </p:spPr>
        <p:txBody>
          <a:bodyPr wrap="none" lIns="0" tIns="0" rIns="0" bIns="0" rtlCol="0" anchor="t"/>
          <a:lstStyle/>
          <a:p>
            <a:pPr marL="0" indent="0" algn="ctr">
              <a:lnSpc>
                <a:spcPts val="5500"/>
              </a:lnSpc>
              <a:buNone/>
            </a:pPr>
            <a:r>
              <a:rPr lang="en-US" sz="4400" kern="0" spc="-89" dirty="0">
                <a:solidFill>
                  <a:srgbClr val="D73AD7"/>
                </a:solidFill>
                <a:latin typeface="Times New Roman" panose="02020603050405020304" pitchFamily="18" charset="0"/>
                <a:ea typeface="Source Serif Pro Semi Bold" pitchFamily="34" charset="-122"/>
                <a:cs typeface="Times New Roman" panose="02020603050405020304" pitchFamily="18" charset="0"/>
              </a:rPr>
              <a:t>1: Cài Đặt SQL Server 2022</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837724" y="1724025"/>
            <a:ext cx="7661791" cy="563285"/>
          </a:xfrm>
          <a:prstGeom prst="rect">
            <a:avLst/>
          </a:prstGeom>
          <a:noFill/>
          <a:ln/>
        </p:spPr>
        <p:txBody>
          <a:bodyPr wrap="none" lIns="0" tIns="0" rIns="0" bIns="0" rtlCol="0" anchor="t"/>
          <a:lstStyle/>
          <a:p>
            <a:pPr marL="0" indent="0" algn="l">
              <a:lnSpc>
                <a:spcPts val="4400"/>
              </a:lnSpc>
              <a:buNone/>
            </a:pPr>
            <a:r>
              <a:rPr lang="en-US" sz="3600" kern="0" spc="-71"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1: Tải File Cài Đặt SQL Server 2022</a:t>
            </a:r>
            <a:endParaRPr lang="en-US" sz="3600" dirty="0">
              <a:latin typeface="Times New Roman" panose="02020603050405020304" pitchFamily="18" charset="0"/>
              <a:cs typeface="Times New Roman" panose="02020603050405020304" pitchFamily="18" charset="0"/>
            </a:endParaRPr>
          </a:p>
        </p:txBody>
      </p:sp>
      <p:sp>
        <p:nvSpPr>
          <p:cNvPr id="4" name="Text 2"/>
          <p:cNvSpPr/>
          <p:nvPr/>
        </p:nvSpPr>
        <p:spPr>
          <a:xfrm>
            <a:off x="830104" y="2647878"/>
            <a:ext cx="2816185" cy="351949"/>
          </a:xfrm>
          <a:prstGeom prst="rect">
            <a:avLst/>
          </a:prstGeom>
          <a:noFill/>
          <a:ln/>
        </p:spPr>
        <p:txBody>
          <a:bodyPr wrap="none" lIns="0" tIns="0" rIns="0" bIns="0" rtlCol="0" anchor="t"/>
          <a:lstStyle/>
          <a:p>
            <a:pPr marL="0" indent="0" algn="l">
              <a:lnSpc>
                <a:spcPts val="2750"/>
              </a:lnSpc>
              <a:buNone/>
            </a:pPr>
            <a:r>
              <a:rPr lang="en-US" sz="3200" kern="0" spc="-4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Truy Cập Trang Chủ</a:t>
            </a:r>
            <a:endParaRPr lang="en-US" sz="3200" dirty="0">
              <a:latin typeface="Times New Roman" panose="02020603050405020304" pitchFamily="18" charset="0"/>
              <a:cs typeface="Times New Roman" panose="02020603050405020304" pitchFamily="18" charset="0"/>
            </a:endParaRPr>
          </a:p>
        </p:txBody>
      </p:sp>
      <p:sp>
        <p:nvSpPr>
          <p:cNvPr id="5" name="Text 3"/>
          <p:cNvSpPr/>
          <p:nvPr/>
        </p:nvSpPr>
        <p:spPr>
          <a:xfrm>
            <a:off x="837724" y="3207247"/>
            <a:ext cx="6185535" cy="766048"/>
          </a:xfrm>
          <a:prstGeom prst="rect">
            <a:avLst/>
          </a:prstGeom>
          <a:noFill/>
          <a:ln/>
        </p:spPr>
        <p:txBody>
          <a:bodyPr wrap="squar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Để bắt đầu, hãy truy cập trang chủ của Microsoft để tải file cài đặt SQL Server 2022. Bạn có thể tìm thấy liên kết tải xuống </a:t>
            </a:r>
            <a:r>
              <a:rPr lang="en-US" sz="2800" u="sng" kern="0" spc="-38" dirty="0">
                <a:solidFill>
                  <a:srgbClr val="D75BE2"/>
                </a:solidFill>
                <a:latin typeface="Times New Roman" panose="02020603050405020304" pitchFamily="18" charset="0"/>
                <a:ea typeface="Source Sans Pro" pitchFamily="34" charset="-122"/>
                <a:cs typeface="Times New Roman" panose="02020603050405020304" pitchFamily="18" charset="0"/>
                <a:hlinkClick r:id="rId3">
                  <a:extLst>
                    <a:ext uri="{A12FA001-AC4F-418D-AE19-62706E023703}">
                      <ahyp:hlinkClr xmlns:ahyp="http://schemas.microsoft.com/office/drawing/2018/hyperlinkcolor" val="tx"/>
                    </a:ext>
                  </a:extLst>
                </a:hlinkClick>
              </a:rPr>
              <a:t>tại đây</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830104" y="5127377"/>
            <a:ext cx="3271480" cy="351949"/>
          </a:xfrm>
          <a:prstGeom prst="rect">
            <a:avLst/>
          </a:prstGeom>
          <a:noFill/>
          <a:ln/>
        </p:spPr>
        <p:txBody>
          <a:bodyPr wrap="none" lIns="0" tIns="0" rIns="0" bIns="0" rtlCol="0" anchor="t"/>
          <a:lstStyle/>
          <a:p>
            <a:pPr marL="0" indent="0" algn="l">
              <a:lnSpc>
                <a:spcPts val="2750"/>
              </a:lnSpc>
              <a:buNone/>
            </a:pPr>
            <a:r>
              <a:rPr lang="en-US" sz="3200" kern="0" spc="-4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Chọn Phiên Bản Developer</a:t>
            </a:r>
            <a:endParaRPr lang="en-US" sz="3200" dirty="0">
              <a:latin typeface="Times New Roman" panose="02020603050405020304" pitchFamily="18" charset="0"/>
              <a:cs typeface="Times New Roman" panose="02020603050405020304" pitchFamily="18" charset="0"/>
            </a:endParaRPr>
          </a:p>
        </p:txBody>
      </p:sp>
      <p:sp>
        <p:nvSpPr>
          <p:cNvPr id="7" name="Text 5"/>
          <p:cNvSpPr/>
          <p:nvPr/>
        </p:nvSpPr>
        <p:spPr>
          <a:xfrm>
            <a:off x="830104" y="5648027"/>
            <a:ext cx="6185535" cy="1149072"/>
          </a:xfrm>
          <a:prstGeom prst="rect">
            <a:avLst/>
          </a:prstGeom>
          <a:noFill/>
          <a:ln/>
        </p:spPr>
        <p:txBody>
          <a:bodyPr wrap="squar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Click vào nút "Download" ở phần "Developer" để tải phiên bản dành cho nhà phát triển. Phiên bản này miễn phí và phù hợp cho mục đích học tập và phát triển.</a:t>
            </a:r>
            <a:endParaRPr lang="en-US" sz="2800" dirty="0">
              <a:latin typeface="Times New Roman" panose="02020603050405020304" pitchFamily="18" charset="0"/>
              <a:cs typeface="Times New Roman" panose="02020603050405020304" pitchFamily="18" charset="0"/>
            </a:endParaRPr>
          </a:p>
        </p:txBody>
      </p:sp>
      <p:pic>
        <p:nvPicPr>
          <p:cNvPr id="8" name="Image 0" descr="preencoded.png"/>
          <p:cNvPicPr>
            <a:picLocks noChangeAspect="1"/>
          </p:cNvPicPr>
          <p:nvPr/>
        </p:nvPicPr>
        <p:blipFill>
          <a:blip r:embed="rId4"/>
          <a:stretch>
            <a:fillRect/>
          </a:stretch>
        </p:blipFill>
        <p:spPr>
          <a:xfrm>
            <a:off x="7315200" y="2438401"/>
            <a:ext cx="6858686" cy="48609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25579" y="648653"/>
            <a:ext cx="4706660" cy="554950"/>
          </a:xfrm>
          <a:prstGeom prst="rect">
            <a:avLst/>
          </a:prstGeom>
          <a:noFill/>
          <a:ln/>
        </p:spPr>
        <p:txBody>
          <a:bodyPr wrap="none" lIns="0" tIns="0" rIns="0" bIns="0" rtlCol="0" anchor="t"/>
          <a:lstStyle/>
          <a:p>
            <a:pPr marL="0" indent="0" algn="l">
              <a:lnSpc>
                <a:spcPts val="4350"/>
              </a:lnSpc>
              <a:buNone/>
            </a:pPr>
            <a:r>
              <a:rPr lang="en-US" sz="3600" kern="0" spc="-70"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3: Hoàn Tất Cài Đặt</a:t>
            </a:r>
            <a:endParaRPr lang="en-US" sz="36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454221" y="1575649"/>
            <a:ext cx="7305439" cy="6300383"/>
          </a:xfrm>
          <a:prstGeom prst="rect">
            <a:avLst/>
          </a:prstGeom>
        </p:spPr>
      </p:pic>
      <p:sp>
        <p:nvSpPr>
          <p:cNvPr id="4" name="Shape 1"/>
          <p:cNvSpPr/>
          <p:nvPr/>
        </p:nvSpPr>
        <p:spPr>
          <a:xfrm>
            <a:off x="7995523" y="1999417"/>
            <a:ext cx="530662" cy="530662"/>
          </a:xfrm>
          <a:prstGeom prst="roundRect">
            <a:avLst>
              <a:gd name="adj" fmla="val 18670"/>
            </a:avLst>
          </a:prstGeom>
          <a:solidFill>
            <a:srgbClr val="F4D4F7"/>
          </a:solidFill>
          <a:ln w="7620">
            <a:solidFill>
              <a:srgbClr val="DABADD"/>
            </a:solidFill>
            <a:prstDash val="solid"/>
          </a:ln>
        </p:spPr>
        <p:txBody>
          <a:bodyPr/>
          <a:lstStyle/>
          <a:p>
            <a:endParaRPr lang="vi-VN" sz="3200">
              <a:latin typeface="Times New Roman" panose="02020603050405020304" pitchFamily="18" charset="0"/>
              <a:cs typeface="Times New Roman" panose="02020603050405020304" pitchFamily="18" charset="0"/>
            </a:endParaRPr>
          </a:p>
        </p:txBody>
      </p:sp>
      <p:sp>
        <p:nvSpPr>
          <p:cNvPr id="5" name="Text 2"/>
          <p:cNvSpPr/>
          <p:nvPr/>
        </p:nvSpPr>
        <p:spPr>
          <a:xfrm>
            <a:off x="8094345" y="2056567"/>
            <a:ext cx="332899" cy="416243"/>
          </a:xfrm>
          <a:prstGeom prst="rect">
            <a:avLst/>
          </a:prstGeom>
          <a:noFill/>
          <a:ln/>
        </p:spPr>
        <p:txBody>
          <a:bodyPr wrap="none" lIns="0" tIns="0" rIns="0" bIns="0" rtlCol="0" anchor="t"/>
          <a:lstStyle/>
          <a:p>
            <a:pPr marL="0" indent="0" algn="ctr">
              <a:lnSpc>
                <a:spcPts val="2600"/>
              </a:lnSpc>
              <a:buNone/>
            </a:pPr>
            <a:r>
              <a:rPr lang="en-US" sz="3200" kern="0" spc="-52" dirty="0">
                <a:solidFill>
                  <a:srgbClr val="272525"/>
                </a:solidFill>
                <a:latin typeface="Times New Roman" panose="02020603050405020304" pitchFamily="18" charset="0"/>
                <a:ea typeface="Source Serif Pro Semi Bold" pitchFamily="34" charset="-122"/>
                <a:cs typeface="Times New Roman" panose="02020603050405020304" pitchFamily="18" charset="0"/>
              </a:rPr>
              <a:t>1</a:t>
            </a:r>
            <a:endParaRPr lang="en-US" sz="3200" dirty="0">
              <a:latin typeface="Times New Roman" panose="02020603050405020304" pitchFamily="18" charset="0"/>
              <a:cs typeface="Times New Roman" panose="02020603050405020304" pitchFamily="18" charset="0"/>
            </a:endParaRPr>
          </a:p>
        </p:txBody>
      </p:sp>
      <p:sp>
        <p:nvSpPr>
          <p:cNvPr id="6" name="Text 3"/>
          <p:cNvSpPr/>
          <p:nvPr/>
        </p:nvSpPr>
        <p:spPr>
          <a:xfrm>
            <a:off x="8762048" y="1999417"/>
            <a:ext cx="2775109" cy="346829"/>
          </a:xfrm>
          <a:prstGeom prst="rect">
            <a:avLst/>
          </a:prstGeom>
          <a:noFill/>
          <a:ln/>
        </p:spPr>
        <p:txBody>
          <a:bodyPr wrap="none" lIns="0" tIns="0" rIns="0" bIns="0" rtlCol="0" anchor="t"/>
          <a:lstStyle/>
          <a:p>
            <a:pPr marL="0" indent="0" algn="l">
              <a:lnSpc>
                <a:spcPts val="2700"/>
              </a:lnSpc>
              <a:buNone/>
            </a:pPr>
            <a:r>
              <a:rPr lang="en-US" sz="3200" kern="0" spc="-4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Đợi cài xong</a:t>
            </a:r>
            <a:endParaRPr lang="en-US" sz="3200" dirty="0">
              <a:latin typeface="Times New Roman" panose="02020603050405020304" pitchFamily="18" charset="0"/>
              <a:cs typeface="Times New Roman" panose="02020603050405020304" pitchFamily="18" charset="0"/>
            </a:endParaRPr>
          </a:p>
        </p:txBody>
      </p:sp>
      <p:sp>
        <p:nvSpPr>
          <p:cNvPr id="7" name="Text 4"/>
          <p:cNvSpPr/>
          <p:nvPr/>
        </p:nvSpPr>
        <p:spPr>
          <a:xfrm>
            <a:off x="8762048" y="2582108"/>
            <a:ext cx="5050274" cy="377309"/>
          </a:xfrm>
          <a:prstGeom prst="rect">
            <a:avLst/>
          </a:prstGeom>
          <a:noFill/>
          <a:ln/>
        </p:spPr>
        <p:txBody>
          <a:bodyPr wrap="none" lIns="0" tIns="0" rIns="0" bIns="0" rtlCol="0" anchor="t"/>
          <a:lstStyle/>
          <a:p>
            <a:pPr marL="0" indent="0" algn="l">
              <a:lnSpc>
                <a:spcPts val="2950"/>
              </a:lnSpc>
              <a:buNone/>
            </a:pPr>
            <a:r>
              <a:rPr lang="en-US" sz="3200" kern="0" spc="-37" dirty="0">
                <a:solidFill>
                  <a:srgbClr val="272525"/>
                </a:solidFill>
                <a:latin typeface="Times New Roman" panose="02020603050405020304" pitchFamily="18" charset="0"/>
                <a:ea typeface="Source Sans Pro" pitchFamily="34" charset="-122"/>
                <a:cs typeface="Times New Roman" panose="02020603050405020304" pitchFamily="18" charset="0"/>
              </a:rPr>
              <a:t>Chờ quá trình cài đặt hoàn tất.</a:t>
            </a:r>
            <a:endParaRPr lang="en-US" sz="3200" dirty="0">
              <a:latin typeface="Times New Roman" panose="02020603050405020304" pitchFamily="18" charset="0"/>
              <a:cs typeface="Times New Roman" panose="02020603050405020304" pitchFamily="18" charset="0"/>
            </a:endParaRPr>
          </a:p>
        </p:txBody>
      </p:sp>
      <p:sp>
        <p:nvSpPr>
          <p:cNvPr id="8" name="Shape 5"/>
          <p:cNvSpPr/>
          <p:nvPr/>
        </p:nvSpPr>
        <p:spPr>
          <a:xfrm>
            <a:off x="7995523" y="3460552"/>
            <a:ext cx="530662" cy="530662"/>
          </a:xfrm>
          <a:prstGeom prst="roundRect">
            <a:avLst>
              <a:gd name="adj" fmla="val 18670"/>
            </a:avLst>
          </a:prstGeom>
          <a:solidFill>
            <a:srgbClr val="F4D4F7"/>
          </a:solidFill>
          <a:ln w="7620">
            <a:solidFill>
              <a:srgbClr val="DABADD"/>
            </a:solidFill>
            <a:prstDash val="solid"/>
          </a:ln>
        </p:spPr>
        <p:txBody>
          <a:bodyPr/>
          <a:lstStyle/>
          <a:p>
            <a:endParaRPr lang="vi-VN" sz="3200">
              <a:latin typeface="Times New Roman" panose="02020603050405020304" pitchFamily="18" charset="0"/>
              <a:cs typeface="Times New Roman" panose="02020603050405020304" pitchFamily="18" charset="0"/>
            </a:endParaRPr>
          </a:p>
        </p:txBody>
      </p:sp>
      <p:sp>
        <p:nvSpPr>
          <p:cNvPr id="9" name="Text 6"/>
          <p:cNvSpPr/>
          <p:nvPr/>
        </p:nvSpPr>
        <p:spPr>
          <a:xfrm>
            <a:off x="8094345" y="3517702"/>
            <a:ext cx="332899" cy="416243"/>
          </a:xfrm>
          <a:prstGeom prst="rect">
            <a:avLst/>
          </a:prstGeom>
          <a:noFill/>
          <a:ln/>
        </p:spPr>
        <p:txBody>
          <a:bodyPr wrap="none" lIns="0" tIns="0" rIns="0" bIns="0" rtlCol="0" anchor="t"/>
          <a:lstStyle/>
          <a:p>
            <a:pPr marL="0" indent="0" algn="ctr">
              <a:lnSpc>
                <a:spcPts val="2600"/>
              </a:lnSpc>
              <a:buNone/>
            </a:pPr>
            <a:r>
              <a:rPr lang="en-US" sz="3200" kern="0" spc="-52" dirty="0">
                <a:solidFill>
                  <a:srgbClr val="272525"/>
                </a:solidFill>
                <a:latin typeface="Times New Roman" panose="02020603050405020304" pitchFamily="18" charset="0"/>
                <a:ea typeface="Source Serif Pro Semi Bold" pitchFamily="34" charset="-122"/>
                <a:cs typeface="Times New Roman" panose="02020603050405020304" pitchFamily="18" charset="0"/>
              </a:rPr>
              <a:t>2</a:t>
            </a:r>
            <a:endParaRPr lang="en-US" sz="3200" dirty="0">
              <a:latin typeface="Times New Roman" panose="02020603050405020304" pitchFamily="18" charset="0"/>
              <a:cs typeface="Times New Roman" panose="02020603050405020304" pitchFamily="18" charset="0"/>
            </a:endParaRPr>
          </a:p>
        </p:txBody>
      </p:sp>
      <p:sp>
        <p:nvSpPr>
          <p:cNvPr id="10" name="Text 7"/>
          <p:cNvSpPr/>
          <p:nvPr/>
        </p:nvSpPr>
        <p:spPr>
          <a:xfrm>
            <a:off x="8762048" y="3460552"/>
            <a:ext cx="2775109" cy="346829"/>
          </a:xfrm>
          <a:prstGeom prst="rect">
            <a:avLst/>
          </a:prstGeom>
          <a:noFill/>
          <a:ln/>
        </p:spPr>
        <p:txBody>
          <a:bodyPr wrap="none" lIns="0" tIns="0" rIns="0" bIns="0" rtlCol="0" anchor="t"/>
          <a:lstStyle/>
          <a:p>
            <a:pPr marL="0" indent="0" algn="l">
              <a:lnSpc>
                <a:spcPts val="2700"/>
              </a:lnSpc>
              <a:buNone/>
            </a:pPr>
            <a:r>
              <a:rPr lang="en-US" sz="3200" kern="0" spc="-4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Khởi động lại máy</a:t>
            </a:r>
            <a:endParaRPr lang="en-US" sz="3200" dirty="0">
              <a:latin typeface="Times New Roman" panose="02020603050405020304" pitchFamily="18" charset="0"/>
              <a:cs typeface="Times New Roman" panose="02020603050405020304" pitchFamily="18" charset="0"/>
            </a:endParaRPr>
          </a:p>
        </p:txBody>
      </p:sp>
      <p:sp>
        <p:nvSpPr>
          <p:cNvPr id="11" name="Text 8"/>
          <p:cNvSpPr/>
          <p:nvPr/>
        </p:nvSpPr>
        <p:spPr>
          <a:xfrm>
            <a:off x="8762048" y="4043243"/>
            <a:ext cx="5050274" cy="377309"/>
          </a:xfrm>
          <a:prstGeom prst="rect">
            <a:avLst/>
          </a:prstGeom>
          <a:noFill/>
          <a:ln/>
        </p:spPr>
        <p:txBody>
          <a:bodyPr wrap="none" lIns="0" tIns="0" rIns="0" bIns="0" rtlCol="0" anchor="t"/>
          <a:lstStyle/>
          <a:p>
            <a:pPr marL="0" indent="0" algn="l">
              <a:lnSpc>
                <a:spcPts val="2950"/>
              </a:lnSpc>
              <a:buNone/>
            </a:pPr>
            <a:r>
              <a:rPr lang="en-US" sz="3200" kern="0" spc="-37" dirty="0">
                <a:solidFill>
                  <a:srgbClr val="272525"/>
                </a:solidFill>
                <a:latin typeface="Times New Roman" panose="02020603050405020304" pitchFamily="18" charset="0"/>
                <a:ea typeface="Source Sans Pro" pitchFamily="34" charset="-122"/>
                <a:cs typeface="Times New Roman" panose="02020603050405020304" pitchFamily="18" charset="0"/>
              </a:rPr>
              <a:t>Nên khởi động lại máy tính.</a:t>
            </a:r>
            <a:endParaRPr lang="en-US" sz="3200" dirty="0">
              <a:latin typeface="Times New Roman" panose="02020603050405020304" pitchFamily="18" charset="0"/>
              <a:cs typeface="Times New Roman" panose="02020603050405020304" pitchFamily="18" charset="0"/>
            </a:endParaRPr>
          </a:p>
        </p:txBody>
      </p:sp>
      <p:sp>
        <p:nvSpPr>
          <p:cNvPr id="12" name="Shape 9"/>
          <p:cNvSpPr/>
          <p:nvPr/>
        </p:nvSpPr>
        <p:spPr>
          <a:xfrm>
            <a:off x="7995523" y="4921687"/>
            <a:ext cx="530662" cy="530662"/>
          </a:xfrm>
          <a:prstGeom prst="roundRect">
            <a:avLst>
              <a:gd name="adj" fmla="val 18670"/>
            </a:avLst>
          </a:prstGeom>
          <a:solidFill>
            <a:srgbClr val="F4D4F7"/>
          </a:solidFill>
          <a:ln w="7620">
            <a:solidFill>
              <a:srgbClr val="DABADD"/>
            </a:solidFill>
            <a:prstDash val="solid"/>
          </a:ln>
        </p:spPr>
        <p:txBody>
          <a:bodyPr/>
          <a:lstStyle/>
          <a:p>
            <a:endParaRPr lang="vi-VN" sz="3200">
              <a:latin typeface="Times New Roman" panose="02020603050405020304" pitchFamily="18" charset="0"/>
              <a:cs typeface="Times New Roman" panose="02020603050405020304" pitchFamily="18" charset="0"/>
            </a:endParaRPr>
          </a:p>
        </p:txBody>
      </p:sp>
      <p:sp>
        <p:nvSpPr>
          <p:cNvPr id="13" name="Text 10"/>
          <p:cNvSpPr/>
          <p:nvPr/>
        </p:nvSpPr>
        <p:spPr>
          <a:xfrm>
            <a:off x="8094345" y="4978837"/>
            <a:ext cx="332899" cy="416243"/>
          </a:xfrm>
          <a:prstGeom prst="rect">
            <a:avLst/>
          </a:prstGeom>
          <a:noFill/>
          <a:ln/>
        </p:spPr>
        <p:txBody>
          <a:bodyPr wrap="none" lIns="0" tIns="0" rIns="0" bIns="0" rtlCol="0" anchor="t"/>
          <a:lstStyle/>
          <a:p>
            <a:pPr marL="0" indent="0" algn="ctr">
              <a:lnSpc>
                <a:spcPts val="2600"/>
              </a:lnSpc>
              <a:buNone/>
            </a:pPr>
            <a:r>
              <a:rPr lang="en-US" sz="3200" kern="0" spc="-52" dirty="0">
                <a:solidFill>
                  <a:srgbClr val="272525"/>
                </a:solidFill>
                <a:latin typeface="Times New Roman" panose="02020603050405020304" pitchFamily="18" charset="0"/>
                <a:ea typeface="Source Serif Pro Semi Bold" pitchFamily="34" charset="-122"/>
                <a:cs typeface="Times New Roman" panose="02020603050405020304" pitchFamily="18" charset="0"/>
              </a:rPr>
              <a:t>3</a:t>
            </a:r>
            <a:endParaRPr lang="en-US" sz="3200" dirty="0">
              <a:latin typeface="Times New Roman" panose="02020603050405020304" pitchFamily="18" charset="0"/>
              <a:cs typeface="Times New Roman" panose="02020603050405020304" pitchFamily="18" charset="0"/>
            </a:endParaRPr>
          </a:p>
        </p:txBody>
      </p:sp>
      <p:sp>
        <p:nvSpPr>
          <p:cNvPr id="14" name="Text 11"/>
          <p:cNvSpPr/>
          <p:nvPr/>
        </p:nvSpPr>
        <p:spPr>
          <a:xfrm>
            <a:off x="8762048" y="4921687"/>
            <a:ext cx="2775109" cy="346829"/>
          </a:xfrm>
          <a:prstGeom prst="rect">
            <a:avLst/>
          </a:prstGeom>
          <a:noFill/>
          <a:ln/>
        </p:spPr>
        <p:txBody>
          <a:bodyPr wrap="none" lIns="0" tIns="0" rIns="0" bIns="0" rtlCol="0" anchor="t"/>
          <a:lstStyle/>
          <a:p>
            <a:pPr marL="0" indent="0" algn="l">
              <a:lnSpc>
                <a:spcPts val="2700"/>
              </a:lnSpc>
              <a:buNone/>
            </a:pPr>
            <a:r>
              <a:rPr lang="en-US" sz="3200" kern="0" spc="-4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Bấm Close</a:t>
            </a:r>
            <a:endParaRPr lang="en-US" sz="3200" dirty="0">
              <a:latin typeface="Times New Roman" panose="02020603050405020304" pitchFamily="18" charset="0"/>
              <a:cs typeface="Times New Roman" panose="02020603050405020304" pitchFamily="18" charset="0"/>
            </a:endParaRPr>
          </a:p>
        </p:txBody>
      </p:sp>
      <p:sp>
        <p:nvSpPr>
          <p:cNvPr id="15" name="Text 12"/>
          <p:cNvSpPr/>
          <p:nvPr/>
        </p:nvSpPr>
        <p:spPr>
          <a:xfrm>
            <a:off x="8762048" y="5504378"/>
            <a:ext cx="5050274" cy="377309"/>
          </a:xfrm>
          <a:prstGeom prst="rect">
            <a:avLst/>
          </a:prstGeom>
          <a:noFill/>
          <a:ln/>
        </p:spPr>
        <p:txBody>
          <a:bodyPr wrap="none" lIns="0" tIns="0" rIns="0" bIns="0" rtlCol="0" anchor="t"/>
          <a:lstStyle/>
          <a:p>
            <a:pPr marL="0" indent="0" algn="l">
              <a:lnSpc>
                <a:spcPts val="2950"/>
              </a:lnSpc>
              <a:buNone/>
            </a:pPr>
            <a:r>
              <a:rPr lang="en-US" sz="3200" kern="0" spc="-37" dirty="0">
                <a:solidFill>
                  <a:srgbClr val="272525"/>
                </a:solidFill>
                <a:latin typeface="Times New Roman" panose="02020603050405020304" pitchFamily="18" charset="0"/>
                <a:ea typeface="Source Sans Pro" pitchFamily="34" charset="-122"/>
                <a:cs typeface="Times New Roman" panose="02020603050405020304" pitchFamily="18" charset="0"/>
              </a:rPr>
              <a:t>Chọn Close để hoàn tất.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5884351" y="1229380"/>
            <a:ext cx="5632490" cy="704017"/>
          </a:xfrm>
          <a:prstGeom prst="rect">
            <a:avLst/>
          </a:prstGeom>
          <a:noFill/>
          <a:ln/>
        </p:spPr>
        <p:txBody>
          <a:bodyPr wrap="none" lIns="0" tIns="0" rIns="0" bIns="0" rtlCol="0" anchor="t"/>
          <a:lstStyle/>
          <a:p>
            <a:pPr marL="0" indent="0" algn="ctr">
              <a:lnSpc>
                <a:spcPts val="5500"/>
              </a:lnSpc>
              <a:buNone/>
            </a:pPr>
            <a:r>
              <a:rPr lang="en-US" sz="4000" kern="0" spc="-89" dirty="0">
                <a:solidFill>
                  <a:srgbClr val="D73AD7"/>
                </a:solidFill>
                <a:latin typeface="Times New Roman" panose="02020603050405020304" pitchFamily="18" charset="0"/>
                <a:ea typeface="Source Serif Pro Semi Bold" pitchFamily="34" charset="-122"/>
                <a:cs typeface="Times New Roman" panose="02020603050405020304" pitchFamily="18" charset="0"/>
              </a:rPr>
              <a:t>3 : Đăng nhập </a:t>
            </a:r>
            <a:endParaRPr lang="en-US" sz="40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837724" y="1399309"/>
            <a:ext cx="3661172" cy="5903520"/>
          </a:xfrm>
          <a:prstGeom prst="rect">
            <a:avLst/>
          </a:prstGeom>
        </p:spPr>
      </p:pic>
      <p:sp>
        <p:nvSpPr>
          <p:cNvPr id="4" name="Text 1"/>
          <p:cNvSpPr/>
          <p:nvPr/>
        </p:nvSpPr>
        <p:spPr>
          <a:xfrm>
            <a:off x="5095972" y="3403670"/>
            <a:ext cx="11059478" cy="1126569"/>
          </a:xfrm>
          <a:prstGeom prst="rect">
            <a:avLst/>
          </a:prstGeom>
          <a:noFill/>
          <a:ln/>
        </p:spPr>
        <p:txBody>
          <a:bodyPr wrap="square" lIns="0" tIns="0" rIns="0" bIns="0" rtlCol="0" anchor="t"/>
          <a:lstStyle/>
          <a:p>
            <a:pPr marL="0" indent="0" algn="l">
              <a:lnSpc>
                <a:spcPts val="4400"/>
              </a:lnSpc>
              <a:buNone/>
            </a:pPr>
            <a:r>
              <a:rPr lang="en-US" sz="2800" kern="0" spc="-71"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1: Mở phần mềm SQL Server Management Studio 2020</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837724" y="6000512"/>
            <a:ext cx="12954952" cy="383024"/>
          </a:xfrm>
          <a:prstGeom prst="rect">
            <a:avLst/>
          </a:prstGeom>
          <a:noFill/>
          <a:ln/>
        </p:spPr>
        <p:txBody>
          <a:bodyPr wrap="none" lIns="0" tIns="0" rIns="0" bIns="0" rtlCol="0" anchor="t"/>
          <a:lstStyle/>
          <a:p>
            <a:pPr marL="0" indent="0" algn="l">
              <a:lnSpc>
                <a:spcPts val="3000"/>
              </a:lnSpc>
              <a:buNone/>
            </a:pP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61643" y="598408"/>
            <a:ext cx="13107114" cy="1024176"/>
          </a:xfrm>
          <a:prstGeom prst="rect">
            <a:avLst/>
          </a:prstGeom>
          <a:noFill/>
          <a:ln/>
        </p:spPr>
        <p:txBody>
          <a:bodyPr wrap="square" lIns="0" tIns="0" rIns="0" bIns="0" rtlCol="0" anchor="t"/>
          <a:lstStyle/>
          <a:p>
            <a:pPr marL="0" indent="0" algn="l">
              <a:lnSpc>
                <a:spcPts val="4000"/>
              </a:lnSpc>
              <a:buNone/>
            </a:pPr>
            <a:r>
              <a:rPr lang="en-US" sz="3600" kern="0" spc="-65"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2: Đăng nhập vào SQL Server từ SQL Server Management Studio (SSMS)</a:t>
            </a:r>
            <a:endParaRPr lang="en-US" sz="36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61643" y="1724241"/>
            <a:ext cx="6015395" cy="6043395"/>
          </a:xfrm>
          <a:prstGeom prst="rect">
            <a:avLst/>
          </a:prstGeom>
        </p:spPr>
      </p:pic>
      <p:sp>
        <p:nvSpPr>
          <p:cNvPr id="4" name="Text 1"/>
          <p:cNvSpPr/>
          <p:nvPr/>
        </p:nvSpPr>
        <p:spPr>
          <a:xfrm>
            <a:off x="761643" y="6494383"/>
            <a:ext cx="6015395" cy="348139"/>
          </a:xfrm>
          <a:prstGeom prst="rect">
            <a:avLst/>
          </a:prstGeom>
          <a:noFill/>
          <a:ln/>
        </p:spPr>
        <p:txBody>
          <a:bodyPr wrap="none" lIns="0" tIns="0" rIns="0" bIns="0" rtlCol="0" anchor="t"/>
          <a:lstStyle/>
          <a:p>
            <a:pPr marL="0" indent="0" algn="l">
              <a:lnSpc>
                <a:spcPts val="2700"/>
              </a:lnSpc>
              <a:buNone/>
            </a:pP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7107620" y="1802546"/>
            <a:ext cx="5472351" cy="319921"/>
          </a:xfrm>
          <a:prstGeom prst="rect">
            <a:avLst/>
          </a:prstGeom>
          <a:noFill/>
          <a:ln/>
        </p:spPr>
        <p:txBody>
          <a:bodyPr wrap="none" lIns="0" tIns="0" rIns="0" bIns="0" rtlCol="0" anchor="t"/>
          <a:lstStyle/>
          <a:p>
            <a:pPr marL="0" indent="0" algn="l">
              <a:lnSpc>
                <a:spcPts val="2500"/>
              </a:lnSpc>
              <a:buNone/>
            </a:pPr>
            <a:r>
              <a:rPr lang="en-US" sz="2800" b="1" kern="0" spc="-40" dirty="0">
                <a:solidFill>
                  <a:srgbClr val="D73AD7"/>
                </a:solidFill>
                <a:latin typeface="Times New Roman" panose="02020603050405020304" pitchFamily="18" charset="0"/>
                <a:ea typeface="Source Serif Pro Semi Bold" pitchFamily="34" charset="-122"/>
                <a:cs typeface="Times New Roman" panose="02020603050405020304" pitchFamily="18" charset="0"/>
              </a:rPr>
              <a:t>Chọn chế độ đăng nhập Windows Authentication</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7315438" y="2622352"/>
            <a:ext cx="6560820" cy="348139"/>
          </a:xfrm>
          <a:prstGeom prst="rect">
            <a:avLst/>
          </a:prstGeom>
          <a:noFill/>
          <a:ln/>
        </p:spPr>
        <p:txBody>
          <a:bodyPr wrap="none" lIns="0" tIns="0" rIns="0" bIns="0" rtlCol="0" anchor="t"/>
          <a:lstStyle/>
          <a:p>
            <a:pPr marL="342900" indent="-342900" algn="l">
              <a:lnSpc>
                <a:spcPts val="2700"/>
              </a:lnSpc>
              <a:buSzPct val="100000"/>
              <a:buChar char="•"/>
            </a:pPr>
            <a:r>
              <a:rPr lang="en-US" sz="2800" b="1"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Server type</a:t>
            </a:r>
            <a:r>
              <a:rPr lang="en-US" sz="2800"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 Chọn </a:t>
            </a:r>
            <a:r>
              <a:rPr lang="en-US" sz="2800" b="1"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Database Engine</a:t>
            </a:r>
            <a:r>
              <a:rPr lang="en-US" sz="2800"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7307937" y="3138844"/>
            <a:ext cx="6560820" cy="348139"/>
          </a:xfrm>
          <a:prstGeom prst="rect">
            <a:avLst/>
          </a:prstGeom>
          <a:noFill/>
          <a:ln/>
        </p:spPr>
        <p:txBody>
          <a:bodyPr wrap="none" lIns="0" tIns="0" rIns="0" bIns="0" rtlCol="0" anchor="t"/>
          <a:lstStyle/>
          <a:p>
            <a:pPr marL="342900" indent="-342900" algn="l">
              <a:lnSpc>
                <a:spcPct val="150000"/>
              </a:lnSpc>
              <a:buSzPct val="100000"/>
              <a:buChar char="•"/>
            </a:pPr>
            <a:r>
              <a:rPr lang="en-US" sz="2800" b="1"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Server name</a:t>
            </a:r>
            <a:r>
              <a:rPr lang="en-US" sz="2800"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 Chọn name </a:t>
            </a:r>
            <a:r>
              <a:rPr lang="en-US" sz="2800" kern="0" spc="-34" dirty="0" err="1">
                <a:solidFill>
                  <a:srgbClr val="272525"/>
                </a:solidFill>
                <a:latin typeface="Times New Roman" panose="02020603050405020304" pitchFamily="18" charset="0"/>
                <a:ea typeface="Source Sans Pro" pitchFamily="34" charset="-122"/>
                <a:cs typeface="Times New Roman" panose="02020603050405020304" pitchFamily="18" charset="0"/>
              </a:rPr>
              <a:t>vừa</a:t>
            </a:r>
            <a:r>
              <a:rPr lang="en-US" sz="2800"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34" dirty="0" err="1">
                <a:solidFill>
                  <a:srgbClr val="272525"/>
                </a:solidFill>
                <a:latin typeface="Times New Roman" panose="02020603050405020304" pitchFamily="18" charset="0"/>
                <a:ea typeface="Source Sans Pro" pitchFamily="34" charset="-122"/>
                <a:cs typeface="Times New Roman" panose="02020603050405020304" pitchFamily="18" charset="0"/>
              </a:rPr>
              <a:t>tạo</a:t>
            </a:r>
            <a:endParaRPr lang="en-US" sz="2800" kern="0" spc="-34"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algn="l">
              <a:lnSpc>
                <a:spcPct val="150000"/>
              </a:lnSpc>
              <a:buSzPct val="100000"/>
            </a:pPr>
            <a:r>
              <a:rPr lang="en-US" sz="2800"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 LAPTOP-LQBP37EF\KHIEM_SQL2022.</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7307937" y="4660821"/>
            <a:ext cx="6560820" cy="348139"/>
          </a:xfrm>
          <a:prstGeom prst="rect">
            <a:avLst/>
          </a:prstGeom>
          <a:noFill/>
          <a:ln/>
        </p:spPr>
        <p:txBody>
          <a:bodyPr wrap="none" lIns="0" tIns="0" rIns="0" bIns="0" rtlCol="0" anchor="t"/>
          <a:lstStyle/>
          <a:p>
            <a:pPr marL="342900" indent="-342900" algn="l">
              <a:lnSpc>
                <a:spcPts val="2700"/>
              </a:lnSpc>
              <a:buSzPct val="100000"/>
              <a:buChar char="•"/>
            </a:pPr>
            <a:r>
              <a:rPr lang="en-US" sz="2800" b="1"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Authentication</a:t>
            </a:r>
            <a:r>
              <a:rPr lang="en-US" sz="2800"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 Chọn </a:t>
            </a:r>
            <a:r>
              <a:rPr lang="en-US" sz="2800" b="1"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Windows Authentication</a:t>
            </a:r>
            <a:r>
              <a:rPr lang="en-US" sz="2800"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9" name="Text 6"/>
          <p:cNvSpPr/>
          <p:nvPr/>
        </p:nvSpPr>
        <p:spPr>
          <a:xfrm>
            <a:off x="7307937" y="5588891"/>
            <a:ext cx="6560820" cy="348139"/>
          </a:xfrm>
          <a:prstGeom prst="rect">
            <a:avLst/>
          </a:prstGeom>
          <a:noFill/>
          <a:ln/>
        </p:spPr>
        <p:txBody>
          <a:bodyPr wrap="none" lIns="0" tIns="0" rIns="0" bIns="0" rtlCol="0" anchor="t"/>
          <a:lstStyle/>
          <a:p>
            <a:pPr marL="342900" indent="-342900" algn="l">
              <a:lnSpc>
                <a:spcPts val="2700"/>
              </a:lnSpc>
              <a:buSzPct val="100000"/>
              <a:buChar char="•"/>
            </a:pPr>
            <a:r>
              <a:rPr lang="en-US" sz="2800"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Nhấn </a:t>
            </a:r>
            <a:r>
              <a:rPr lang="en-US" sz="2800" b="1"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Connect</a:t>
            </a:r>
            <a:r>
              <a:rPr lang="en-US" sz="2800" kern="0" spc="-34"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10" name="Text 7"/>
          <p:cNvSpPr/>
          <p:nvPr/>
        </p:nvSpPr>
        <p:spPr>
          <a:xfrm>
            <a:off x="761643" y="7283053"/>
            <a:ext cx="13107114" cy="348139"/>
          </a:xfrm>
          <a:prstGeom prst="rect">
            <a:avLst/>
          </a:prstGeom>
          <a:noFill/>
          <a:ln/>
        </p:spPr>
        <p:txBody>
          <a:bodyPr wrap="none" lIns="0" tIns="0" rIns="0" bIns="0" rtlCol="0" anchor="t"/>
          <a:lstStyle/>
          <a:p>
            <a:pPr marL="0" indent="0" algn="l">
              <a:lnSpc>
                <a:spcPts val="2700"/>
              </a:lnSpc>
              <a:buNone/>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663607" y="1949292"/>
            <a:ext cx="11303186" cy="5836963"/>
          </a:xfrm>
          <a:prstGeom prst="rect">
            <a:avLst/>
          </a:prstGeom>
        </p:spPr>
      </p:pic>
      <p:sp>
        <p:nvSpPr>
          <p:cNvPr id="3" name="Text 0"/>
          <p:cNvSpPr/>
          <p:nvPr/>
        </p:nvSpPr>
        <p:spPr>
          <a:xfrm>
            <a:off x="837724" y="5681901"/>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4" name="Text 1"/>
          <p:cNvSpPr/>
          <p:nvPr/>
        </p:nvSpPr>
        <p:spPr>
          <a:xfrm>
            <a:off x="2146523" y="869136"/>
            <a:ext cx="10936475" cy="844629"/>
          </a:xfrm>
          <a:prstGeom prst="rect">
            <a:avLst/>
          </a:prstGeom>
          <a:noFill/>
          <a:ln/>
        </p:spPr>
        <p:txBody>
          <a:bodyPr wrap="square" lIns="0" tIns="0" rIns="0" bIns="0" rtlCol="0" anchor="t"/>
          <a:lstStyle/>
          <a:p>
            <a:pPr marL="0" indent="0" algn="l">
              <a:lnSpc>
                <a:spcPts val="3300"/>
              </a:lnSpc>
              <a:buNone/>
            </a:pPr>
            <a:r>
              <a:rPr lang="en-US" sz="3600" kern="0" spc="-53" dirty="0">
                <a:solidFill>
                  <a:srgbClr val="D73AD7"/>
                </a:solidFill>
                <a:latin typeface="Times New Roman" panose="02020603050405020304" pitchFamily="18" charset="0"/>
                <a:ea typeface="Source Serif Pro Semi Bold" pitchFamily="34" charset="-122"/>
                <a:cs typeface="Times New Roman" panose="02020603050405020304" pitchFamily="18" charset="0"/>
              </a:rPr>
              <a:t>Đăng nhập thành công sẽ có giao diện như này</a:t>
            </a:r>
            <a:endParaRPr lang="en-US" sz="3600" dirty="0">
              <a:latin typeface="Times New Roman" panose="02020603050405020304" pitchFamily="18" charset="0"/>
              <a:cs typeface="Times New Roman" panose="02020603050405020304" pitchFamily="18" charset="0"/>
            </a:endParaRPr>
          </a:p>
        </p:txBody>
      </p:sp>
      <p:sp>
        <p:nvSpPr>
          <p:cNvPr id="5" name="Text 2"/>
          <p:cNvSpPr/>
          <p:nvPr/>
        </p:nvSpPr>
        <p:spPr>
          <a:xfrm>
            <a:off x="7614761" y="4477226"/>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530304" y="416719"/>
            <a:ext cx="3051215" cy="222766"/>
          </a:xfrm>
          <a:prstGeom prst="rect">
            <a:avLst/>
          </a:prstGeom>
          <a:noFill/>
          <a:ln/>
        </p:spPr>
        <p:txBody>
          <a:bodyPr wrap="none" lIns="0" tIns="0" rIns="0" bIns="0" rtlCol="0" anchor="t"/>
          <a:lstStyle/>
          <a:p>
            <a:pPr marL="0" indent="0" algn="l">
              <a:lnSpc>
                <a:spcPts val="1750"/>
              </a:lnSpc>
              <a:buNone/>
            </a:pPr>
            <a:r>
              <a:rPr lang="en-US" sz="3600" kern="0" spc="-28" dirty="0">
                <a:solidFill>
                  <a:srgbClr val="D73AD7"/>
                </a:solidFill>
                <a:latin typeface="Times New Roman" panose="02020603050405020304" pitchFamily="18" charset="0"/>
                <a:ea typeface="Source Serif Pro Semi Bold" pitchFamily="34" charset="-122"/>
                <a:cs typeface="Times New Roman" panose="02020603050405020304" pitchFamily="18" charset="0"/>
              </a:rPr>
              <a:t>Kết nối bằng SQL Server Authentication</a:t>
            </a:r>
            <a:endParaRPr lang="en-US" sz="3600" dirty="0">
              <a:latin typeface="Times New Roman" panose="02020603050405020304" pitchFamily="18" charset="0"/>
              <a:cs typeface="Times New Roman" panose="02020603050405020304" pitchFamily="18" charset="0"/>
            </a:endParaRPr>
          </a:p>
        </p:txBody>
      </p:sp>
      <p:sp>
        <p:nvSpPr>
          <p:cNvPr id="3" name="Shape 1"/>
          <p:cNvSpPr/>
          <p:nvPr/>
        </p:nvSpPr>
        <p:spPr>
          <a:xfrm>
            <a:off x="530304" y="942499"/>
            <a:ext cx="13569791" cy="7171253"/>
          </a:xfrm>
          <a:prstGeom prst="roundRect">
            <a:avLst>
              <a:gd name="adj" fmla="val 888"/>
            </a:avLst>
          </a:prstGeom>
          <a:noFill/>
          <a:ln w="7620">
            <a:solidFill>
              <a:srgbClr val="000000">
                <a:alpha val="8000"/>
              </a:srgbClr>
            </a:solidFill>
            <a:prstDash val="solid"/>
          </a:ln>
        </p:spPr>
        <p:txBody>
          <a:bodyPr/>
          <a:lstStyle/>
          <a:p>
            <a:endParaRPr lang="vi-VN" sz="2800">
              <a:latin typeface="Times New Roman" panose="02020603050405020304" pitchFamily="18" charset="0"/>
              <a:cs typeface="Times New Roman" panose="02020603050405020304" pitchFamily="18" charset="0"/>
            </a:endParaRPr>
          </a:p>
        </p:txBody>
      </p:sp>
      <p:sp>
        <p:nvSpPr>
          <p:cNvPr id="4" name="Shape 2"/>
          <p:cNvSpPr/>
          <p:nvPr/>
        </p:nvSpPr>
        <p:spPr>
          <a:xfrm>
            <a:off x="537924" y="950119"/>
            <a:ext cx="13554551" cy="6716673"/>
          </a:xfrm>
          <a:prstGeom prst="rect">
            <a:avLst/>
          </a:prstGeom>
          <a:solidFill>
            <a:srgbClr val="FFFFFF">
              <a:alpha val="4000"/>
            </a:srgbClr>
          </a:solidFill>
          <a:ln/>
        </p:spPr>
        <p:txBody>
          <a:bodyPr/>
          <a:lstStyle/>
          <a:p>
            <a:endParaRPr lang="vi-VN" sz="2800">
              <a:latin typeface="Times New Roman" panose="02020603050405020304" pitchFamily="18" charset="0"/>
              <a:cs typeface="Times New Roman" panose="02020603050405020304" pitchFamily="18" charset="0"/>
            </a:endParaRPr>
          </a:p>
        </p:txBody>
      </p:sp>
      <p:sp>
        <p:nvSpPr>
          <p:cNvPr id="5" name="Text 3"/>
          <p:cNvSpPr/>
          <p:nvPr/>
        </p:nvSpPr>
        <p:spPr>
          <a:xfrm>
            <a:off x="689371" y="1290994"/>
            <a:ext cx="6470571" cy="242411"/>
          </a:xfrm>
          <a:prstGeom prst="rect">
            <a:avLst/>
          </a:prstGeom>
          <a:noFill/>
          <a:ln/>
        </p:spPr>
        <p:txBody>
          <a:bodyPr wrap="none" lIns="0" tIns="0" rIns="0" bIns="0" rtlCol="0" anchor="t"/>
          <a:lstStyle/>
          <a:p>
            <a:pPr marL="0" indent="0" algn="l">
              <a:lnSpc>
                <a:spcPts val="1900"/>
              </a:lnSpc>
              <a:buNone/>
            </a:pP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Chọn </a:t>
            </a:r>
            <a:r>
              <a:rPr lang="en-US" sz="28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Security → login</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→Nhấn và </a:t>
            </a:r>
            <a:r>
              <a:rPr lang="en-US" sz="28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sa </a:t>
            </a:r>
            <a:endParaRPr lang="en-US" sz="28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522164" y="1957201"/>
            <a:ext cx="6944484" cy="5365325"/>
          </a:xfrm>
          <a:prstGeom prst="rect">
            <a:avLst/>
          </a:prstGeom>
        </p:spPr>
      </p:pic>
      <p:sp>
        <p:nvSpPr>
          <p:cNvPr id="7" name="Text 4"/>
          <p:cNvSpPr/>
          <p:nvPr/>
        </p:nvSpPr>
        <p:spPr>
          <a:xfrm>
            <a:off x="689372" y="4353878"/>
            <a:ext cx="6470571" cy="242411"/>
          </a:xfrm>
          <a:prstGeom prst="rect">
            <a:avLst/>
          </a:prstGeom>
          <a:noFill/>
          <a:ln/>
        </p:spPr>
        <p:txBody>
          <a:bodyPr wrap="none" lIns="0" tIns="0" rIns="0" bIns="0" rtlCol="0" anchor="t"/>
          <a:lstStyle/>
          <a:p>
            <a:pPr marL="0" indent="0" algn="l">
              <a:lnSpc>
                <a:spcPts val="1900"/>
              </a:lnSpc>
              <a:buNone/>
            </a:pPr>
            <a:endParaRPr lang="en-US" sz="2800" dirty="0">
              <a:latin typeface="Times New Roman" panose="02020603050405020304" pitchFamily="18" charset="0"/>
              <a:cs typeface="Times New Roman" panose="02020603050405020304" pitchFamily="18" charset="0"/>
            </a:endParaRPr>
          </a:p>
        </p:txBody>
      </p:sp>
      <p:sp>
        <p:nvSpPr>
          <p:cNvPr id="9" name="Text 5"/>
          <p:cNvSpPr/>
          <p:nvPr/>
        </p:nvSpPr>
        <p:spPr>
          <a:xfrm>
            <a:off x="7860505" y="1162169"/>
            <a:ext cx="6470571" cy="242411"/>
          </a:xfrm>
          <a:prstGeom prst="rect">
            <a:avLst/>
          </a:prstGeom>
          <a:noFill/>
          <a:ln/>
        </p:spPr>
        <p:txBody>
          <a:bodyPr wrap="none" lIns="0" tIns="0" rIns="0" bIns="0" rtlCol="0" anchor="t"/>
          <a:lstStyle/>
          <a:p>
            <a:pPr marL="0" indent="0" algn="l">
              <a:lnSpc>
                <a:spcPts val="1900"/>
              </a:lnSpc>
              <a:buNone/>
            </a:pP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Chọn </a:t>
            </a:r>
            <a:r>
              <a:rPr lang="en-US" sz="28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Grant</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và login là </a:t>
            </a:r>
            <a:r>
              <a:rPr lang="en-US" sz="28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enabled </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rồi</a:t>
            </a:r>
            <a:r>
              <a:rPr lang="en-US" sz="28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OK</a:t>
            </a:r>
            <a:endParaRPr lang="en-US" sz="2800"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4"/>
          <a:stretch>
            <a:fillRect/>
          </a:stretch>
        </p:blipFill>
        <p:spPr>
          <a:xfrm>
            <a:off x="7867218" y="1903961"/>
            <a:ext cx="6300980" cy="5471807"/>
          </a:xfrm>
          <a:prstGeom prst="rect">
            <a:avLst/>
          </a:prstGeom>
        </p:spPr>
      </p:pic>
      <p:sp>
        <p:nvSpPr>
          <p:cNvPr id="11" name="Text 6"/>
          <p:cNvSpPr/>
          <p:nvPr/>
        </p:nvSpPr>
        <p:spPr>
          <a:xfrm>
            <a:off x="7470458" y="4353878"/>
            <a:ext cx="6470571" cy="242411"/>
          </a:xfrm>
          <a:prstGeom prst="rect">
            <a:avLst/>
          </a:prstGeom>
          <a:noFill/>
          <a:ln/>
        </p:spPr>
        <p:txBody>
          <a:bodyPr wrap="none" lIns="0" tIns="0" rIns="0" bIns="0" rtlCol="0" anchor="t"/>
          <a:lstStyle/>
          <a:p>
            <a:pPr marL="0" indent="0" algn="l">
              <a:lnSpc>
                <a:spcPts val="1900"/>
              </a:lnSpc>
              <a:buNone/>
            </a:pPr>
            <a:endParaRPr lang="en-US" sz="2800" dirty="0">
              <a:latin typeface="Times New Roman" panose="02020603050405020304" pitchFamily="18" charset="0"/>
              <a:cs typeface="Times New Roman" panose="02020603050405020304" pitchFamily="18" charset="0"/>
            </a:endParaRPr>
          </a:p>
        </p:txBody>
      </p:sp>
      <p:sp>
        <p:nvSpPr>
          <p:cNvPr id="13" name="Text 8"/>
          <p:cNvSpPr/>
          <p:nvPr/>
        </p:nvSpPr>
        <p:spPr>
          <a:xfrm>
            <a:off x="689372" y="7765256"/>
            <a:ext cx="6470571" cy="242411"/>
          </a:xfrm>
          <a:prstGeom prst="rect">
            <a:avLst/>
          </a:prstGeom>
          <a:noFill/>
          <a:ln/>
        </p:spPr>
        <p:txBody>
          <a:bodyPr wrap="none" lIns="0" tIns="0" rIns="0" bIns="0" rtlCol="0" anchor="t"/>
          <a:lstStyle/>
          <a:p>
            <a:pPr marL="0" indent="0" algn="l">
              <a:lnSpc>
                <a:spcPts val="1900"/>
              </a:lnSpc>
              <a:buNone/>
            </a:pPr>
            <a:endParaRPr lang="en-US" sz="2800" dirty="0">
              <a:latin typeface="Times New Roman" panose="02020603050405020304" pitchFamily="18" charset="0"/>
              <a:cs typeface="Times New Roman" panose="02020603050405020304" pitchFamily="18" charset="0"/>
            </a:endParaRPr>
          </a:p>
        </p:txBody>
      </p:sp>
      <p:sp>
        <p:nvSpPr>
          <p:cNvPr id="14" name="Text 9"/>
          <p:cNvSpPr/>
          <p:nvPr/>
        </p:nvSpPr>
        <p:spPr>
          <a:xfrm>
            <a:off x="7470458" y="7765256"/>
            <a:ext cx="6470571" cy="242411"/>
          </a:xfrm>
          <a:prstGeom prst="rect">
            <a:avLst/>
          </a:prstGeom>
          <a:noFill/>
          <a:ln/>
        </p:spPr>
        <p:txBody>
          <a:bodyPr wrap="none" lIns="0" tIns="0" rIns="0" bIns="0" rtlCol="0" anchor="t"/>
          <a:lstStyle/>
          <a:p>
            <a:pPr marL="0" indent="0" algn="l">
              <a:lnSpc>
                <a:spcPts val="1900"/>
              </a:lnSpc>
              <a:buNone/>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E32A7835-7776-F65F-43D1-407890102CF8}"/>
              </a:ext>
            </a:extLst>
          </p:cNvPr>
          <p:cNvPicPr>
            <a:picLocks noChangeAspect="1"/>
          </p:cNvPicPr>
          <p:nvPr/>
        </p:nvPicPr>
        <p:blipFill>
          <a:blip r:embed="rId2"/>
          <a:stretch>
            <a:fillRect/>
          </a:stretch>
        </p:blipFill>
        <p:spPr>
          <a:xfrm>
            <a:off x="3744192" y="1671624"/>
            <a:ext cx="7249051" cy="6261190"/>
          </a:xfrm>
          <a:prstGeom prst="rect">
            <a:avLst/>
          </a:prstGeom>
        </p:spPr>
      </p:pic>
      <p:sp>
        <p:nvSpPr>
          <p:cNvPr id="4" name="Hộp Văn bản 3">
            <a:extLst>
              <a:ext uri="{FF2B5EF4-FFF2-40B4-BE49-F238E27FC236}">
                <a16:creationId xmlns:a16="http://schemas.microsoft.com/office/drawing/2014/main" id="{852D8F2C-A29B-C74B-E0D2-3C776F2E1377}"/>
              </a:ext>
            </a:extLst>
          </p:cNvPr>
          <p:cNvSpPr txBox="1"/>
          <p:nvPr/>
        </p:nvSpPr>
        <p:spPr>
          <a:xfrm>
            <a:off x="1149927" y="485677"/>
            <a:ext cx="11022915" cy="646331"/>
          </a:xfrm>
          <a:prstGeom prst="rect">
            <a:avLst/>
          </a:prstGeom>
          <a:noFill/>
        </p:spPr>
        <p:txBody>
          <a:bodyPr wrap="square">
            <a:spAutoFit/>
          </a:bodyPr>
          <a:lstStyle/>
          <a:p>
            <a:pPr marL="0" indent="0" algn="l">
              <a:buNone/>
            </a:pPr>
            <a:r>
              <a:rPr lang="en-US" sz="36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Điền</a:t>
            </a:r>
            <a:r>
              <a:rPr lang="en-US" sz="36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36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mật</a:t>
            </a:r>
            <a:r>
              <a:rPr lang="en-US" sz="36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36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khẩu</a:t>
            </a:r>
            <a:r>
              <a:rPr lang="en-US" sz="36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36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nếu</a:t>
            </a:r>
            <a:r>
              <a:rPr lang="en-US" sz="36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36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chưa</a:t>
            </a:r>
            <a:r>
              <a:rPr lang="en-US" sz="36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36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cài</a:t>
            </a:r>
            <a:r>
              <a:rPr lang="en-US" sz="36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36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rồi</a:t>
            </a:r>
            <a:r>
              <a:rPr lang="en-US" sz="36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36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chuyển</a:t>
            </a:r>
            <a:r>
              <a:rPr lang="en-US" sz="36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qua </a:t>
            </a:r>
            <a:r>
              <a:rPr lang="en-US" sz="36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status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6788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4429" y="391597"/>
            <a:ext cx="9727168" cy="704017"/>
          </a:xfrm>
          <a:prstGeom prst="rect">
            <a:avLst/>
          </a:prstGeom>
          <a:noFill/>
          <a:ln/>
        </p:spPr>
        <p:txBody>
          <a:bodyPr wrap="none" lIns="0" tIns="0" rIns="0" bIns="0" rtlCol="0" anchor="t"/>
          <a:lstStyle/>
          <a:p>
            <a:pPr marL="0" indent="0" algn="l">
              <a:lnSpc>
                <a:spcPts val="5500"/>
              </a:lnSpc>
              <a:buNone/>
            </a:pPr>
            <a:r>
              <a:rPr lang="en-US" sz="3600" b="1" kern="0" spc="-89" dirty="0">
                <a:solidFill>
                  <a:srgbClr val="D73AD7"/>
                </a:solidFill>
                <a:latin typeface="Times New Roman" panose="02020603050405020304" pitchFamily="18" charset="0"/>
                <a:ea typeface="Source Serif Pro Semi Bold" pitchFamily="34" charset="-122"/>
                <a:cs typeface="Times New Roman" panose="02020603050405020304" pitchFamily="18" charset="0"/>
              </a:rPr>
              <a:t>Mở SQL Server Configuration Manager.</a:t>
            </a:r>
            <a:endParaRPr lang="en-US" sz="3600" b="1" dirty="0">
              <a:latin typeface="Times New Roman" panose="02020603050405020304" pitchFamily="18" charset="0"/>
              <a:cs typeface="Times New Roman" panose="02020603050405020304" pitchFamily="18" charset="0"/>
            </a:endParaRPr>
          </a:p>
        </p:txBody>
      </p:sp>
      <p:sp>
        <p:nvSpPr>
          <p:cNvPr id="3" name="Text 1"/>
          <p:cNvSpPr/>
          <p:nvPr/>
        </p:nvSpPr>
        <p:spPr>
          <a:xfrm>
            <a:off x="206768" y="1411951"/>
            <a:ext cx="6050042" cy="383024"/>
          </a:xfrm>
          <a:prstGeom prst="rect">
            <a:avLst/>
          </a:prstGeom>
          <a:noFill/>
          <a:ln/>
        </p:spPr>
        <p:txBody>
          <a:bodyPr wrap="none" lIns="0" tIns="0" rIns="0" bIns="0" rtlCol="0" anchor="t"/>
          <a:lstStyle/>
          <a:p>
            <a:pPr marL="342900"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Chọn mục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SQL Server Services</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ở cột bên trái.</a:t>
            </a:r>
            <a:endParaRPr lang="en-US" sz="28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515315" y="2793087"/>
            <a:ext cx="6364950" cy="4799204"/>
          </a:xfrm>
          <a:prstGeom prst="rect">
            <a:avLst/>
          </a:prstGeom>
        </p:spPr>
      </p:pic>
      <p:sp>
        <p:nvSpPr>
          <p:cNvPr id="5" name="Text 2"/>
          <p:cNvSpPr/>
          <p:nvPr/>
        </p:nvSpPr>
        <p:spPr>
          <a:xfrm>
            <a:off x="7611592" y="1363222"/>
            <a:ext cx="6320909" cy="766048"/>
          </a:xfrm>
          <a:prstGeom prst="rect">
            <a:avLst/>
          </a:prstGeom>
          <a:noFill/>
          <a:ln/>
        </p:spPr>
        <p:txBody>
          <a:bodyPr wrap="square" lIns="0" tIns="0" rIns="0" bIns="0" rtlCol="0" anchor="t"/>
          <a:lstStyle/>
          <a:p>
            <a:pPr marL="342900" indent="-342900" algn="l">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Sau đó </a:t>
            </a:r>
            <a:r>
              <a:rPr lang="en-US" sz="2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SQL Server(KHIEM_SQL2022) → Nhấp chuột phải bấm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restart → </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Sau đó chờ cài đặt lại </a:t>
            </a:r>
            <a:endParaRPr lang="en-US" sz="28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7479268" y="2793087"/>
            <a:ext cx="6320909" cy="4799204"/>
          </a:xfrm>
          <a:prstGeom prst="rect">
            <a:avLst/>
          </a:prstGeom>
        </p:spPr>
      </p:pic>
      <p:sp>
        <p:nvSpPr>
          <p:cNvPr id="7" name="Text 3"/>
          <p:cNvSpPr/>
          <p:nvPr/>
        </p:nvSpPr>
        <p:spPr>
          <a:xfrm>
            <a:off x="7479268" y="6768703"/>
            <a:ext cx="6320909" cy="383024"/>
          </a:xfrm>
          <a:prstGeom prst="rect">
            <a:avLst/>
          </a:prstGeom>
          <a:noFill/>
          <a:ln/>
        </p:spPr>
        <p:txBody>
          <a:bodyPr wrap="none" lIns="0" tIns="0" rIns="0" bIns="0" rtlCol="0" anchor="t"/>
          <a:lstStyle/>
          <a:p>
            <a:pPr marL="342900" indent="-342900" algn="l">
              <a:lnSpc>
                <a:spcPts val="3000"/>
              </a:lnSpc>
              <a:buSzPct val="100000"/>
              <a:buChar char="•"/>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682109" y="535900"/>
            <a:ext cx="10976967" cy="458629"/>
          </a:xfrm>
          <a:prstGeom prst="rect">
            <a:avLst/>
          </a:prstGeom>
          <a:noFill/>
          <a:ln/>
        </p:spPr>
        <p:txBody>
          <a:bodyPr wrap="none" lIns="0" tIns="0" rIns="0" bIns="0" rtlCol="0" anchor="t"/>
          <a:lstStyle/>
          <a:p>
            <a:pPr marL="0" indent="0" algn="l">
              <a:lnSpc>
                <a:spcPts val="3600"/>
              </a:lnSpc>
              <a:buNone/>
            </a:pPr>
            <a:r>
              <a:rPr lang="en-US" sz="3600" kern="0" spc="-58" dirty="0">
                <a:solidFill>
                  <a:srgbClr val="D73AD7"/>
                </a:solidFill>
                <a:latin typeface="Times New Roman" panose="02020603050405020304" pitchFamily="18" charset="0"/>
                <a:ea typeface="Source Serif Pro Semi Bold" pitchFamily="34" charset="-122"/>
                <a:cs typeface="Times New Roman" panose="02020603050405020304" pitchFamily="18" charset="0"/>
              </a:rPr>
              <a:t>Đăng nhập lạlại SQL Server từ SQL Server Management Studio (SSMS)</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682109" y="1189434"/>
            <a:ext cx="5308283" cy="286583"/>
          </a:xfrm>
          <a:prstGeom prst="rect">
            <a:avLst/>
          </a:prstGeom>
          <a:noFill/>
          <a:ln/>
        </p:spPr>
        <p:txBody>
          <a:bodyPr wrap="none" lIns="0" tIns="0" rIns="0" bIns="0" rtlCol="0" anchor="t"/>
          <a:lstStyle/>
          <a:p>
            <a:pPr marL="0" indent="0" algn="l">
              <a:lnSpc>
                <a:spcPts val="2250"/>
              </a:lnSpc>
              <a:buNone/>
            </a:pPr>
            <a:r>
              <a:rPr lang="en-US" sz="2800" b="1" kern="0" spc="-36" dirty="0">
                <a:solidFill>
                  <a:srgbClr val="D73AD7"/>
                </a:solidFill>
                <a:latin typeface="Times New Roman" panose="02020603050405020304" pitchFamily="18" charset="0"/>
                <a:ea typeface="Source Serif Pro Semi Bold" pitchFamily="34" charset="-122"/>
                <a:cs typeface="Times New Roman" panose="02020603050405020304" pitchFamily="18" charset="0"/>
              </a:rPr>
              <a:t>Chọn </a:t>
            </a:r>
            <a:r>
              <a:rPr lang="en-US" sz="3200" b="1" kern="0" spc="-36" dirty="0">
                <a:solidFill>
                  <a:srgbClr val="D73AD7"/>
                </a:solidFill>
                <a:latin typeface="Times New Roman" panose="02020603050405020304" pitchFamily="18" charset="0"/>
                <a:ea typeface="Source Serif Pro Semi Bold" pitchFamily="34" charset="-122"/>
                <a:cs typeface="Times New Roman" panose="02020603050405020304" pitchFamily="18" charset="0"/>
              </a:rPr>
              <a:t>chế</a:t>
            </a:r>
            <a:r>
              <a:rPr lang="en-US" sz="2800" b="1" kern="0" spc="-36" dirty="0">
                <a:solidFill>
                  <a:srgbClr val="D73AD7"/>
                </a:solidFill>
                <a:latin typeface="Times New Roman" panose="02020603050405020304" pitchFamily="18" charset="0"/>
                <a:ea typeface="Source Serif Pro Semi Bold" pitchFamily="34" charset="-122"/>
                <a:cs typeface="Times New Roman" panose="02020603050405020304" pitchFamily="18" charset="0"/>
              </a:rPr>
              <a:t> độ đăng nhập SQL SeServer Authentication</a:t>
            </a:r>
            <a:endParaRPr lang="en-US" sz="28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682109" y="1987510"/>
            <a:ext cx="6120408" cy="6092785"/>
          </a:xfrm>
          <a:prstGeom prst="rect">
            <a:avLst/>
          </a:prstGeom>
        </p:spPr>
      </p:pic>
      <p:sp>
        <p:nvSpPr>
          <p:cNvPr id="5" name="Text 2"/>
          <p:cNvSpPr/>
          <p:nvPr/>
        </p:nvSpPr>
        <p:spPr>
          <a:xfrm>
            <a:off x="7285673" y="1836420"/>
            <a:ext cx="6670119" cy="311825"/>
          </a:xfrm>
          <a:prstGeom prst="rect">
            <a:avLst/>
          </a:prstGeom>
          <a:noFill/>
          <a:ln/>
        </p:spPr>
        <p:txBody>
          <a:bodyPr wrap="none" lIns="0" tIns="0" rIns="0" bIns="0" rtlCol="0" anchor="t"/>
          <a:lstStyle/>
          <a:p>
            <a:pPr marL="342900" indent="-342900" algn="l">
              <a:lnSpc>
                <a:spcPts val="2450"/>
              </a:lnSpc>
              <a:buSzPct val="100000"/>
              <a:buChar char="•"/>
            </a:pPr>
            <a:r>
              <a:rPr lang="en-US" sz="28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Server type</a:t>
            </a: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 Chọn </a:t>
            </a:r>
            <a:r>
              <a:rPr lang="en-US" sz="28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Database Engine</a:t>
            </a: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7278169" y="2469606"/>
            <a:ext cx="6670119" cy="311825"/>
          </a:xfrm>
          <a:prstGeom prst="rect">
            <a:avLst/>
          </a:prstGeom>
          <a:noFill/>
          <a:ln/>
        </p:spPr>
        <p:txBody>
          <a:bodyPr wrap="none" lIns="0" tIns="0" rIns="0" bIns="0" rtlCol="0" anchor="t"/>
          <a:lstStyle/>
          <a:p>
            <a:pPr marL="342900" indent="-342900" algn="l">
              <a:buSzPct val="100000"/>
              <a:buChar char="•"/>
            </a:pPr>
            <a:r>
              <a:rPr lang="en-US" sz="28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Server name</a:t>
            </a: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 </a:t>
            </a:r>
          </a:p>
          <a:p>
            <a:pPr algn="l">
              <a:buSzPct val="100000"/>
            </a:pPr>
            <a:r>
              <a:rPr lang="en-US" sz="2800" kern="0" spc="-31"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  LAPTOP-LQBP37EF\KHIEM_SQL2022.</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7278168" y="3550718"/>
            <a:ext cx="6670119" cy="311825"/>
          </a:xfrm>
          <a:prstGeom prst="rect">
            <a:avLst/>
          </a:prstGeom>
          <a:noFill/>
          <a:ln/>
        </p:spPr>
        <p:txBody>
          <a:bodyPr wrap="none" lIns="0" tIns="0" rIns="0" bIns="0" rtlCol="0" anchor="t"/>
          <a:lstStyle/>
          <a:p>
            <a:pPr marL="342900" indent="-342900" algn="l">
              <a:buSzPct val="100000"/>
              <a:buChar char="•"/>
            </a:pPr>
            <a:r>
              <a:rPr lang="en-US" sz="28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Authentication</a:t>
            </a: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 </a:t>
            </a:r>
          </a:p>
          <a:p>
            <a:pPr algn="l">
              <a:buSzPct val="100000"/>
            </a:pPr>
            <a:r>
              <a:rPr lang="en-US" sz="2800" kern="0" spc="-31"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SQL Server Authentication</a:t>
            </a: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7315200" y="4704434"/>
            <a:ext cx="6670119" cy="311825"/>
          </a:xfrm>
          <a:prstGeom prst="rect">
            <a:avLst/>
          </a:prstGeom>
          <a:noFill/>
          <a:ln/>
        </p:spPr>
        <p:txBody>
          <a:bodyPr wrap="none" lIns="0" tIns="0" rIns="0" bIns="0" rtlCol="0" anchor="t"/>
          <a:lstStyle/>
          <a:p>
            <a:pPr marL="342900" indent="-342900" algn="l">
              <a:lnSpc>
                <a:spcPts val="2450"/>
              </a:lnSpc>
              <a:buSzPct val="100000"/>
              <a:buChar char="•"/>
            </a:pPr>
            <a:r>
              <a:rPr lang="en-US" sz="28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login: </a:t>
            </a: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sa</a:t>
            </a:r>
            <a:endParaRPr lang="en-US" sz="2800" dirty="0">
              <a:latin typeface="Times New Roman" panose="02020603050405020304" pitchFamily="18" charset="0"/>
              <a:cs typeface="Times New Roman" panose="02020603050405020304" pitchFamily="18" charset="0"/>
            </a:endParaRPr>
          </a:p>
        </p:txBody>
      </p:sp>
      <p:sp>
        <p:nvSpPr>
          <p:cNvPr id="9" name="Text 6"/>
          <p:cNvSpPr/>
          <p:nvPr/>
        </p:nvSpPr>
        <p:spPr>
          <a:xfrm>
            <a:off x="7285673" y="5337620"/>
            <a:ext cx="6670119" cy="311825"/>
          </a:xfrm>
          <a:prstGeom prst="rect">
            <a:avLst/>
          </a:prstGeom>
          <a:noFill/>
          <a:ln/>
        </p:spPr>
        <p:txBody>
          <a:bodyPr wrap="none" lIns="0" tIns="0" rIns="0" bIns="0" rtlCol="0" anchor="t"/>
          <a:lstStyle/>
          <a:p>
            <a:pPr marL="342900" indent="-342900" algn="l">
              <a:lnSpc>
                <a:spcPts val="2450"/>
              </a:lnSpc>
              <a:buSzPct val="100000"/>
              <a:buChar char="•"/>
            </a:pPr>
            <a:r>
              <a:rPr lang="en-US" sz="28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Password: </a:t>
            </a: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vừa đặt</a:t>
            </a:r>
            <a:endParaRPr lang="en-US" sz="2800" dirty="0">
              <a:latin typeface="Times New Roman" panose="02020603050405020304" pitchFamily="18" charset="0"/>
              <a:cs typeface="Times New Roman" panose="02020603050405020304" pitchFamily="18" charset="0"/>
            </a:endParaRPr>
          </a:p>
        </p:txBody>
      </p:sp>
      <p:sp>
        <p:nvSpPr>
          <p:cNvPr id="10" name="Text 7"/>
          <p:cNvSpPr/>
          <p:nvPr/>
        </p:nvSpPr>
        <p:spPr>
          <a:xfrm>
            <a:off x="7278172" y="5942270"/>
            <a:ext cx="6670119" cy="311825"/>
          </a:xfrm>
          <a:prstGeom prst="rect">
            <a:avLst/>
          </a:prstGeom>
          <a:noFill/>
          <a:ln/>
        </p:spPr>
        <p:txBody>
          <a:bodyPr wrap="none" lIns="0" tIns="0" rIns="0" bIns="0" rtlCol="0" anchor="t"/>
          <a:lstStyle/>
          <a:p>
            <a:pPr marL="342900" indent="-342900" algn="l">
              <a:lnSpc>
                <a:spcPts val="2450"/>
              </a:lnSpc>
              <a:buSzPct val="100000"/>
              <a:buChar char="•"/>
            </a:pP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Nhấn </a:t>
            </a:r>
            <a:r>
              <a:rPr lang="en-US" sz="28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Trust server </a:t>
            </a:r>
            <a:endParaRPr lang="en-US" sz="2800" dirty="0">
              <a:latin typeface="Times New Roman" panose="02020603050405020304" pitchFamily="18" charset="0"/>
              <a:cs typeface="Times New Roman" panose="02020603050405020304" pitchFamily="18" charset="0"/>
            </a:endParaRPr>
          </a:p>
        </p:txBody>
      </p:sp>
      <p:sp>
        <p:nvSpPr>
          <p:cNvPr id="11" name="Text 8"/>
          <p:cNvSpPr/>
          <p:nvPr/>
        </p:nvSpPr>
        <p:spPr>
          <a:xfrm>
            <a:off x="7315200" y="6706791"/>
            <a:ext cx="6670119" cy="311825"/>
          </a:xfrm>
          <a:prstGeom prst="rect">
            <a:avLst/>
          </a:prstGeom>
          <a:noFill/>
          <a:ln/>
        </p:spPr>
        <p:txBody>
          <a:bodyPr wrap="none" lIns="0" tIns="0" rIns="0" bIns="0" rtlCol="0" anchor="t"/>
          <a:lstStyle/>
          <a:p>
            <a:pPr marL="342900" indent="-342900" algn="l">
              <a:lnSpc>
                <a:spcPts val="2450"/>
              </a:lnSpc>
              <a:buSzPct val="100000"/>
              <a:buChar char="•"/>
            </a:pP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Nhấn </a:t>
            </a:r>
            <a:r>
              <a:rPr lang="en-US" sz="2800" b="1"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Connect</a:t>
            </a: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841601" y="1826559"/>
            <a:ext cx="11546319" cy="6028968"/>
          </a:xfrm>
          <a:prstGeom prst="rect">
            <a:avLst/>
          </a:prstGeom>
        </p:spPr>
      </p:pic>
      <p:sp>
        <p:nvSpPr>
          <p:cNvPr id="3" name="Text 0"/>
          <p:cNvSpPr/>
          <p:nvPr/>
        </p:nvSpPr>
        <p:spPr>
          <a:xfrm>
            <a:off x="837724" y="5699641"/>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sp>
        <p:nvSpPr>
          <p:cNvPr id="4" name="Text 1"/>
          <p:cNvSpPr/>
          <p:nvPr/>
        </p:nvSpPr>
        <p:spPr>
          <a:xfrm>
            <a:off x="3264433" y="695466"/>
            <a:ext cx="8608912" cy="1047966"/>
          </a:xfrm>
          <a:prstGeom prst="rect">
            <a:avLst/>
          </a:prstGeom>
          <a:noFill/>
          <a:ln/>
        </p:spPr>
        <p:txBody>
          <a:bodyPr wrap="none" lIns="0" tIns="0" rIns="0" bIns="0" rtlCol="0" anchor="t"/>
          <a:lstStyle/>
          <a:p>
            <a:pPr marL="0" indent="0" algn="l">
              <a:lnSpc>
                <a:spcPts val="3300"/>
              </a:lnSpc>
              <a:buNone/>
            </a:pPr>
            <a:r>
              <a:rPr lang="en-US" sz="3600" kern="0" spc="-53" dirty="0">
                <a:solidFill>
                  <a:srgbClr val="D73AD7"/>
                </a:solidFill>
                <a:latin typeface="Times New Roman" panose="02020603050405020304" pitchFamily="18" charset="0"/>
                <a:ea typeface="Source Serif Pro Semi Bold" pitchFamily="34" charset="-122"/>
                <a:cs typeface="Times New Roman" panose="02020603050405020304" pitchFamily="18" charset="0"/>
              </a:rPr>
              <a:t>Đăng nhập thành công bằng tài khoản SA</a:t>
            </a:r>
            <a:endParaRPr lang="en-US" sz="3600" dirty="0">
              <a:latin typeface="Times New Roman" panose="02020603050405020304" pitchFamily="18" charset="0"/>
              <a:cs typeface="Times New Roman" panose="02020603050405020304" pitchFamily="18" charset="0"/>
            </a:endParaRPr>
          </a:p>
        </p:txBody>
      </p:sp>
      <p:sp>
        <p:nvSpPr>
          <p:cNvPr id="5" name="Text 2"/>
          <p:cNvSpPr/>
          <p:nvPr/>
        </p:nvSpPr>
        <p:spPr>
          <a:xfrm>
            <a:off x="7614761" y="4266009"/>
            <a:ext cx="6185535" cy="383024"/>
          </a:xfrm>
          <a:prstGeom prst="rect">
            <a:avLst/>
          </a:prstGeom>
          <a:noFill/>
          <a:ln/>
        </p:spPr>
        <p:txBody>
          <a:bodyPr wrap="none" lIns="0" tIns="0" rIns="0" bIns="0" rtlCol="0" anchor="t"/>
          <a:lstStyle/>
          <a:p>
            <a:pPr marL="0" indent="0" algn="l">
              <a:lnSpc>
                <a:spcPts val="3000"/>
              </a:lnSpc>
              <a:buNone/>
            </a:pPr>
            <a:endParaRPr lang="en-US" sz="18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5555932" y="411123"/>
            <a:ext cx="3518416" cy="439698"/>
          </a:xfrm>
          <a:prstGeom prst="rect">
            <a:avLst/>
          </a:prstGeom>
          <a:noFill/>
          <a:ln/>
        </p:spPr>
        <p:txBody>
          <a:bodyPr wrap="none" lIns="0" tIns="0" rIns="0" bIns="0" rtlCol="0" anchor="t"/>
          <a:lstStyle/>
          <a:p>
            <a:pPr marL="0" indent="0" algn="ctr">
              <a:lnSpc>
                <a:spcPts val="3450"/>
              </a:lnSpc>
              <a:buNone/>
            </a:pPr>
            <a:r>
              <a:rPr lang="en-US" sz="3600" b="1" kern="0" spc="-55" dirty="0">
                <a:solidFill>
                  <a:srgbClr val="D73AD7"/>
                </a:solidFill>
                <a:latin typeface="Times New Roman" panose="02020603050405020304" pitchFamily="18" charset="0"/>
                <a:ea typeface="Source Serif Pro Semi Bold" pitchFamily="34" charset="-122"/>
                <a:cs typeface="Times New Roman" panose="02020603050405020304" pitchFamily="18" charset="0"/>
              </a:rPr>
              <a:t>4 : Cấu hình</a:t>
            </a:r>
            <a:endParaRPr lang="en-US" sz="3600" b="1" dirty="0">
              <a:latin typeface="Times New Roman" panose="02020603050405020304" pitchFamily="18" charset="0"/>
              <a:cs typeface="Times New Roman" panose="02020603050405020304" pitchFamily="18" charset="0"/>
            </a:endParaRPr>
          </a:p>
        </p:txBody>
      </p:sp>
      <p:sp>
        <p:nvSpPr>
          <p:cNvPr id="3" name="Text 1"/>
          <p:cNvSpPr/>
          <p:nvPr/>
        </p:nvSpPr>
        <p:spPr>
          <a:xfrm>
            <a:off x="523280" y="1075015"/>
            <a:ext cx="5958245" cy="351830"/>
          </a:xfrm>
          <a:prstGeom prst="rect">
            <a:avLst/>
          </a:prstGeom>
          <a:noFill/>
          <a:ln/>
        </p:spPr>
        <p:txBody>
          <a:bodyPr wrap="none" lIns="0" tIns="0" rIns="0" bIns="0" rtlCol="0" anchor="t"/>
          <a:lstStyle/>
          <a:p>
            <a:pPr marL="0" indent="0" algn="l">
              <a:lnSpc>
                <a:spcPts val="2750"/>
              </a:lnSpc>
              <a:buNone/>
            </a:pPr>
            <a:r>
              <a:rPr lang="en-US" sz="2800" b="1" kern="0" spc="-4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1.Cấu hình Dynamic Port &amp; Mở Port trên Firewall</a:t>
            </a:r>
            <a:endParaRPr lang="en-US" sz="2800" b="1" dirty="0">
              <a:latin typeface="Times New Roman" panose="02020603050405020304" pitchFamily="18" charset="0"/>
              <a:cs typeface="Times New Roman" panose="02020603050405020304" pitchFamily="18" charset="0"/>
            </a:endParaRPr>
          </a:p>
        </p:txBody>
      </p:sp>
      <p:sp>
        <p:nvSpPr>
          <p:cNvPr id="4" name="Text 2"/>
          <p:cNvSpPr/>
          <p:nvPr/>
        </p:nvSpPr>
        <p:spPr>
          <a:xfrm>
            <a:off x="523280" y="1651040"/>
            <a:ext cx="3938707" cy="263843"/>
          </a:xfrm>
          <a:prstGeom prst="rect">
            <a:avLst/>
          </a:prstGeom>
          <a:noFill/>
          <a:ln/>
        </p:spPr>
        <p:txBody>
          <a:bodyPr wrap="none" lIns="0" tIns="0" rIns="0" bIns="0" rtlCol="0" anchor="t"/>
          <a:lstStyle/>
          <a:p>
            <a:pPr marL="0" indent="0" algn="l">
              <a:lnSpc>
                <a:spcPts val="2050"/>
              </a:lnSpc>
              <a:buNone/>
            </a:pPr>
            <a:r>
              <a:rPr lang="en-US" sz="2800" b="1" kern="0" spc="-33" dirty="0">
                <a:solidFill>
                  <a:srgbClr val="D73AD7"/>
                </a:solidFill>
                <a:latin typeface="Times New Roman" panose="02020603050405020304" pitchFamily="18" charset="0"/>
                <a:ea typeface="Source Serif Pro Semi Bold" pitchFamily="34" charset="-122"/>
                <a:cs typeface="Times New Roman" panose="02020603050405020304" pitchFamily="18" charset="0"/>
              </a:rPr>
              <a:t>1.1. Mở SQL Server Network Configuration</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523280" y="2139077"/>
            <a:ext cx="13583841" cy="239197"/>
          </a:xfrm>
          <a:prstGeom prst="rect">
            <a:avLst/>
          </a:prstGeom>
          <a:noFill/>
          <a:ln/>
        </p:spPr>
        <p:txBody>
          <a:bodyPr wrap="none" lIns="0" tIns="0" rIns="0" bIns="0" rtlCol="0" anchor="t"/>
          <a:lstStyle/>
          <a:p>
            <a:pPr marL="342900" indent="-342900" algn="l">
              <a:lnSpc>
                <a:spcPts val="1850"/>
              </a:lnSpc>
              <a:buSzPct val="100000"/>
              <a:buFont typeface="+mj-lt"/>
              <a:buAutoNum type="arabicPeriod"/>
            </a:pP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Mở </a:t>
            </a:r>
            <a:r>
              <a:rPr lang="en-US" sz="28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SQL Server Configuration Manager</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523280" y="2430542"/>
            <a:ext cx="13583841" cy="239197"/>
          </a:xfrm>
          <a:prstGeom prst="rect">
            <a:avLst/>
          </a:prstGeom>
          <a:noFill/>
          <a:ln/>
        </p:spPr>
        <p:txBody>
          <a:bodyPr wrap="none" lIns="0" tIns="0" rIns="0" bIns="0" rtlCol="0" anchor="t"/>
          <a:lstStyle/>
          <a:p>
            <a:pPr marL="342900" indent="-342900" algn="l">
              <a:buSzPct val="100000"/>
              <a:buFont typeface="+mj-lt"/>
              <a:buAutoNum type="arabicPeriod" startAt="2"/>
            </a:pP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Chọn </a:t>
            </a:r>
            <a:r>
              <a:rPr lang="en-US" sz="28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SQL Server Network Configuration</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p>
          <a:p>
            <a:pPr algn="l">
              <a:buSzPct val="100000"/>
            </a:pP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Protocols for MSSQLSERVER</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(hoặc instance đang dùng). </a:t>
            </a:r>
          </a:p>
          <a:p>
            <a:pPr algn="l">
              <a:buSzPct val="100000"/>
            </a:pP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VD: </a:t>
            </a:r>
            <a:r>
              <a:rPr lang="en-US" sz="28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Protocols for KHIEM_SQSQL2022</a:t>
            </a:r>
            <a:endParaRPr lang="en-US" sz="2800" dirty="0">
              <a:latin typeface="Times New Roman" panose="02020603050405020304" pitchFamily="18" charset="0"/>
              <a:cs typeface="Times New Roman" panose="02020603050405020304" pitchFamily="18" charset="0"/>
            </a:endParaRPr>
          </a:p>
        </p:txBody>
      </p:sp>
      <p:pic>
        <p:nvPicPr>
          <p:cNvPr id="9" name="Image 0" descr="preencoded.png"/>
          <p:cNvPicPr>
            <a:picLocks noChangeAspect="1"/>
          </p:cNvPicPr>
          <p:nvPr/>
        </p:nvPicPr>
        <p:blipFill>
          <a:blip r:embed="rId3"/>
          <a:stretch>
            <a:fillRect/>
          </a:stretch>
        </p:blipFill>
        <p:spPr>
          <a:xfrm>
            <a:off x="1459009" y="3940475"/>
            <a:ext cx="10486340" cy="4124682"/>
          </a:xfrm>
          <a:prstGeom prst="rect">
            <a:avLst/>
          </a:prstGeom>
        </p:spPr>
      </p:pic>
      <p:sp>
        <p:nvSpPr>
          <p:cNvPr id="11" name="Text 7"/>
          <p:cNvSpPr/>
          <p:nvPr/>
        </p:nvSpPr>
        <p:spPr>
          <a:xfrm>
            <a:off x="7554039" y="6599992"/>
            <a:ext cx="6560582" cy="239197"/>
          </a:xfrm>
          <a:prstGeom prst="rect">
            <a:avLst/>
          </a:prstGeom>
          <a:noFill/>
          <a:ln/>
        </p:spPr>
        <p:txBody>
          <a:bodyPr wrap="none" lIns="0" tIns="0" rIns="0" bIns="0" rtlCol="0" anchor="t"/>
          <a:lstStyle/>
          <a:p>
            <a:pPr marL="0" indent="0" algn="l">
              <a:lnSpc>
                <a:spcPts val="1850"/>
              </a:lnSpc>
              <a:buNone/>
            </a:pPr>
            <a:endParaRPr lang="en-US" sz="2800" dirty="0">
              <a:latin typeface="Times New Roman" panose="02020603050405020304" pitchFamily="18" charset="0"/>
              <a:cs typeface="Times New Roman" panose="02020603050405020304" pitchFamily="18" charset="0"/>
            </a:endParaRPr>
          </a:p>
        </p:txBody>
      </p:sp>
      <p:sp>
        <p:nvSpPr>
          <p:cNvPr id="12" name="Text 8"/>
          <p:cNvSpPr/>
          <p:nvPr/>
        </p:nvSpPr>
        <p:spPr>
          <a:xfrm>
            <a:off x="523280" y="8532019"/>
            <a:ext cx="13583841" cy="239197"/>
          </a:xfrm>
          <a:prstGeom prst="rect">
            <a:avLst/>
          </a:prstGeom>
          <a:noFill/>
          <a:ln/>
        </p:spPr>
        <p:txBody>
          <a:bodyPr wrap="none" lIns="0" tIns="0" rIns="0" bIns="0" rtlCol="0" anchor="t"/>
          <a:lstStyle/>
          <a:p>
            <a:pPr marL="0" indent="0" algn="l">
              <a:lnSpc>
                <a:spcPts val="1850"/>
              </a:lnSpc>
              <a:buNone/>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1191458"/>
            <a:ext cx="5633918" cy="563285"/>
          </a:xfrm>
          <a:prstGeom prst="rect">
            <a:avLst/>
          </a:prstGeom>
          <a:noFill/>
          <a:ln/>
        </p:spPr>
        <p:txBody>
          <a:bodyPr wrap="none" lIns="0" tIns="0" rIns="0" bIns="0" rtlCol="0" anchor="t"/>
          <a:lstStyle/>
          <a:p>
            <a:pPr marL="0" indent="0" algn="l">
              <a:lnSpc>
                <a:spcPts val="4400"/>
              </a:lnSpc>
              <a:buNone/>
            </a:pPr>
            <a:r>
              <a:rPr lang="en-US" sz="3600" b="1" kern="0" spc="-71"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2: Mở File Đã </a:t>
            </a:r>
            <a:r>
              <a:rPr lang="en-US" sz="3600" b="1" kern="0" spc="-71" dirty="0" err="1">
                <a:solidFill>
                  <a:srgbClr val="D73AD7"/>
                </a:solidFill>
                <a:latin typeface="Times New Roman" panose="02020603050405020304" pitchFamily="18" charset="0"/>
                <a:ea typeface="Source Serif Pro Semi Bold" pitchFamily="34" charset="-122"/>
                <a:cs typeface="Times New Roman" panose="02020603050405020304" pitchFamily="18" charset="0"/>
              </a:rPr>
              <a:t>Tải</a:t>
            </a:r>
            <a:r>
              <a:rPr lang="en-US" sz="3600" b="1" kern="0" spc="-71" dirty="0">
                <a:solidFill>
                  <a:srgbClr val="D73AD7"/>
                </a:solidFill>
                <a:latin typeface="Times New Roman" panose="02020603050405020304" pitchFamily="18" charset="0"/>
                <a:ea typeface="Source Serif Pro Semi Bold" pitchFamily="34" charset="-122"/>
                <a:cs typeface="Times New Roman" panose="02020603050405020304" pitchFamily="18" charset="0"/>
              </a:rPr>
              <a:t> </a:t>
            </a:r>
            <a:r>
              <a:rPr lang="en-US" sz="3600" b="1" kern="0" spc="-71" dirty="0" err="1">
                <a:solidFill>
                  <a:srgbClr val="D73AD7"/>
                </a:solidFill>
                <a:latin typeface="Times New Roman" panose="02020603050405020304" pitchFamily="18" charset="0"/>
                <a:ea typeface="Source Serif Pro Semi Bold" pitchFamily="34" charset="-122"/>
                <a:cs typeface="Times New Roman" panose="02020603050405020304" pitchFamily="18" charset="0"/>
              </a:rPr>
              <a:t>Xuống</a:t>
            </a:r>
            <a:endParaRPr lang="en-US" sz="3600" b="1"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837724" y="2065734"/>
            <a:ext cx="598408" cy="598408"/>
          </a:xfrm>
          <a:prstGeom prst="rect">
            <a:avLst/>
          </a:prstGeom>
        </p:spPr>
      </p:pic>
      <p:sp>
        <p:nvSpPr>
          <p:cNvPr id="4" name="Text 1"/>
          <p:cNvSpPr/>
          <p:nvPr/>
        </p:nvSpPr>
        <p:spPr>
          <a:xfrm>
            <a:off x="1675448" y="2023943"/>
            <a:ext cx="2816185" cy="351949"/>
          </a:xfrm>
          <a:prstGeom prst="rect">
            <a:avLst/>
          </a:prstGeom>
          <a:noFill/>
          <a:ln/>
        </p:spPr>
        <p:txBody>
          <a:bodyPr wrap="none" lIns="0" tIns="0" rIns="0" bIns="0" rtlCol="0" anchor="t"/>
          <a:lstStyle/>
          <a:p>
            <a:pPr marL="0" indent="0" algn="l">
              <a:lnSpc>
                <a:spcPts val="2750"/>
              </a:lnSpc>
              <a:buNone/>
            </a:pPr>
            <a:r>
              <a:rPr lang="en-US" sz="2800" b="1" kern="0" spc="-4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Tìm File</a:t>
            </a:r>
            <a:endParaRPr lang="en-US" sz="2800" b="1" dirty="0">
              <a:latin typeface="Times New Roman" panose="02020603050405020304" pitchFamily="18" charset="0"/>
              <a:cs typeface="Times New Roman" panose="02020603050405020304" pitchFamily="18" charset="0"/>
            </a:endParaRPr>
          </a:p>
        </p:txBody>
      </p:sp>
      <p:sp>
        <p:nvSpPr>
          <p:cNvPr id="5" name="Text 2"/>
          <p:cNvSpPr/>
          <p:nvPr/>
        </p:nvSpPr>
        <p:spPr>
          <a:xfrm>
            <a:off x="1675448" y="2519482"/>
            <a:ext cx="12117229" cy="383024"/>
          </a:xfrm>
          <a:prstGeom prst="rect">
            <a:avLst/>
          </a:prstGeom>
          <a:noFill/>
          <a:ln/>
        </p:spPr>
        <p:txBody>
          <a:bodyPr wrap="non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Sau khi tải xuống hoàn tất, hãy tìm đến thư mục chứa file cài đặt SQL Server 2022.</a:t>
            </a:r>
            <a:endParaRPr lang="en-US" sz="28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837724" y="3662363"/>
            <a:ext cx="598408" cy="598408"/>
          </a:xfrm>
          <a:prstGeom prst="rect">
            <a:avLst/>
          </a:prstGeom>
        </p:spPr>
      </p:pic>
      <p:sp>
        <p:nvSpPr>
          <p:cNvPr id="7" name="Text 3"/>
          <p:cNvSpPr/>
          <p:nvPr/>
        </p:nvSpPr>
        <p:spPr>
          <a:xfrm>
            <a:off x="1675448" y="3620572"/>
            <a:ext cx="2816185" cy="351949"/>
          </a:xfrm>
          <a:prstGeom prst="rect">
            <a:avLst/>
          </a:prstGeom>
          <a:noFill/>
          <a:ln/>
        </p:spPr>
        <p:txBody>
          <a:bodyPr wrap="none" lIns="0" tIns="0" rIns="0" bIns="0" rtlCol="0" anchor="t"/>
          <a:lstStyle/>
          <a:p>
            <a:pPr marL="0" indent="0" algn="l">
              <a:lnSpc>
                <a:spcPts val="2750"/>
              </a:lnSpc>
              <a:buNone/>
            </a:pPr>
            <a:r>
              <a:rPr lang="en-US" sz="2800" b="1" kern="0" spc="-44" dirty="0">
                <a:solidFill>
                  <a:srgbClr val="272525"/>
                </a:solidFill>
                <a:latin typeface="Times New Roman" panose="02020603050405020304" pitchFamily="18" charset="0"/>
                <a:ea typeface="Source Serif Pro Semi Bold" pitchFamily="34" charset="-122"/>
                <a:cs typeface="Times New Roman" panose="02020603050405020304" pitchFamily="18" charset="0"/>
              </a:rPr>
              <a:t>Mở File</a:t>
            </a:r>
            <a:endParaRPr lang="en-US" sz="2800" b="1" dirty="0">
              <a:latin typeface="Times New Roman" panose="02020603050405020304" pitchFamily="18" charset="0"/>
              <a:cs typeface="Times New Roman" panose="02020603050405020304" pitchFamily="18" charset="0"/>
            </a:endParaRPr>
          </a:p>
        </p:txBody>
      </p:sp>
      <p:sp>
        <p:nvSpPr>
          <p:cNvPr id="8" name="Text 4"/>
          <p:cNvSpPr/>
          <p:nvPr/>
        </p:nvSpPr>
        <p:spPr>
          <a:xfrm>
            <a:off x="1675448" y="4116110"/>
            <a:ext cx="12117229" cy="383024"/>
          </a:xfrm>
          <a:prstGeom prst="rect">
            <a:avLst/>
          </a:prstGeom>
          <a:noFill/>
          <a:ln/>
        </p:spPr>
        <p:txBody>
          <a:bodyPr wrap="non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Nhấp đúp vào file để bắt đầu quá trình cài đặt. </a:t>
            </a:r>
          </a:p>
          <a:p>
            <a:pPr marL="0" indent="0" algn="l">
              <a:lnSpc>
                <a:spcPts val="3000"/>
              </a:lnSpc>
              <a:buNone/>
            </a:pPr>
            <a:r>
              <a:rPr lang="en-US" sz="2800" kern="0" spc="-38" dirty="0" err="1">
                <a:solidFill>
                  <a:srgbClr val="272525"/>
                </a:solidFill>
                <a:latin typeface="Times New Roman" panose="02020603050405020304" pitchFamily="18" charset="0"/>
                <a:ea typeface="Source Sans Pro" pitchFamily="34" charset="-122"/>
                <a:cs typeface="Times New Roman" panose="02020603050405020304" pitchFamily="18" charset="0"/>
              </a:rPr>
              <a:t>Một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cửa sổ cài đặt sẽ hiện ra với các tùy chọn khác nhau.</a:t>
            </a:r>
            <a:endParaRPr lang="en-US" sz="28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837724" y="5258991"/>
            <a:ext cx="598408" cy="598408"/>
          </a:xfrm>
          <a:prstGeom prst="rect">
            <a:avLst/>
          </a:prstGeom>
        </p:spPr>
      </p:pic>
      <p:pic>
        <p:nvPicPr>
          <p:cNvPr id="10" name="Image 3" descr="preencoded.png"/>
          <p:cNvPicPr>
            <a:picLocks noChangeAspect="1"/>
          </p:cNvPicPr>
          <p:nvPr/>
        </p:nvPicPr>
        <p:blipFill>
          <a:blip r:embed="rId6"/>
          <a:stretch>
            <a:fillRect/>
          </a:stretch>
        </p:blipFill>
        <p:spPr>
          <a:xfrm>
            <a:off x="1436132" y="5258991"/>
            <a:ext cx="11340584" cy="673179"/>
          </a:xfrm>
          <a:prstGeom prst="rect">
            <a:avLst/>
          </a:prstGeom>
        </p:spPr>
      </p:pic>
      <p:sp>
        <p:nvSpPr>
          <p:cNvPr id="11" name="Text 5"/>
          <p:cNvSpPr/>
          <p:nvPr/>
        </p:nvSpPr>
        <p:spPr>
          <a:xfrm>
            <a:off x="1675448" y="6159579"/>
            <a:ext cx="2816185" cy="351949"/>
          </a:xfrm>
          <a:prstGeom prst="rect">
            <a:avLst/>
          </a:prstGeom>
          <a:noFill/>
          <a:ln/>
        </p:spPr>
        <p:txBody>
          <a:bodyPr wrap="none" lIns="0" tIns="0" rIns="0" bIns="0" rtlCol="0" anchor="t"/>
          <a:lstStyle/>
          <a:p>
            <a:pPr marL="0" indent="0" algn="l">
              <a:lnSpc>
                <a:spcPts val="2750"/>
              </a:lnSpc>
              <a:buNone/>
            </a:pPr>
            <a:endParaRPr lang="en-US" sz="2800" dirty="0">
              <a:latin typeface="Times New Roman" panose="02020603050405020304" pitchFamily="18" charset="0"/>
              <a:cs typeface="Times New Roman" panose="02020603050405020304" pitchFamily="18" charset="0"/>
            </a:endParaRPr>
          </a:p>
        </p:txBody>
      </p:sp>
      <p:sp>
        <p:nvSpPr>
          <p:cNvPr id="12" name="Text 6"/>
          <p:cNvSpPr/>
          <p:nvPr/>
        </p:nvSpPr>
        <p:spPr>
          <a:xfrm>
            <a:off x="1675448" y="6655118"/>
            <a:ext cx="12117229" cy="383024"/>
          </a:xfrm>
          <a:prstGeom prst="rect">
            <a:avLst/>
          </a:prstGeom>
          <a:noFill/>
          <a:ln/>
        </p:spPr>
        <p:txBody>
          <a:bodyPr wrap="none" lIns="0" tIns="0" rIns="0" bIns="0" rtlCol="0" anchor="t"/>
          <a:lstStyle/>
          <a:p>
            <a:pPr marL="0" indent="0" algn="l">
              <a:lnSpc>
                <a:spcPts val="3000"/>
              </a:lnSpc>
              <a:buNone/>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preencoded.png">
            <a:extLst>
              <a:ext uri="{FF2B5EF4-FFF2-40B4-BE49-F238E27FC236}">
                <a16:creationId xmlns:a16="http://schemas.microsoft.com/office/drawing/2014/main" id="{87707262-B50A-6DF5-7A8D-94537286926B}"/>
              </a:ext>
            </a:extLst>
          </p:cNvPr>
          <p:cNvPicPr>
            <a:picLocks noChangeAspect="1"/>
          </p:cNvPicPr>
          <p:nvPr/>
        </p:nvPicPr>
        <p:blipFill>
          <a:blip r:embed="rId2"/>
          <a:stretch>
            <a:fillRect/>
          </a:stretch>
        </p:blipFill>
        <p:spPr>
          <a:xfrm>
            <a:off x="2006600" y="1640114"/>
            <a:ext cx="8170981" cy="5741132"/>
          </a:xfrm>
          <a:prstGeom prst="rect">
            <a:avLst/>
          </a:prstGeom>
        </p:spPr>
      </p:pic>
      <p:sp>
        <p:nvSpPr>
          <p:cNvPr id="4" name="Hộp Văn bản 3">
            <a:extLst>
              <a:ext uri="{FF2B5EF4-FFF2-40B4-BE49-F238E27FC236}">
                <a16:creationId xmlns:a16="http://schemas.microsoft.com/office/drawing/2014/main" id="{3ACADCBD-FABB-84A2-AC80-F79948C241F0}"/>
              </a:ext>
            </a:extLst>
          </p:cNvPr>
          <p:cNvSpPr txBox="1"/>
          <p:nvPr/>
        </p:nvSpPr>
        <p:spPr>
          <a:xfrm>
            <a:off x="2006600" y="659668"/>
            <a:ext cx="7322456" cy="359201"/>
          </a:xfrm>
          <a:prstGeom prst="rect">
            <a:avLst/>
          </a:prstGeom>
          <a:noFill/>
        </p:spPr>
        <p:txBody>
          <a:bodyPr wrap="square">
            <a:spAutoFit/>
          </a:bodyPr>
          <a:lstStyle/>
          <a:p>
            <a:pPr marL="342900" indent="-342900" algn="l">
              <a:lnSpc>
                <a:spcPts val="1850"/>
              </a:lnSpc>
              <a:buSzPct val="100000"/>
              <a:buFont typeface="+mj-lt"/>
              <a:buAutoNum type="arabicPeriod" startAt="3"/>
            </a:pPr>
            <a:r>
              <a:rPr lang="en-US" sz="28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Kiểm</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tra</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TCP/IP</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đã</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được</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Enable</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24" dirty="0" err="1">
                <a:solidFill>
                  <a:srgbClr val="272525"/>
                </a:solidFill>
                <a:latin typeface="Times New Roman" panose="02020603050405020304" pitchFamily="18" charset="0"/>
                <a:ea typeface="Source Sans Pro" pitchFamily="34" charset="-122"/>
                <a:cs typeface="Times New Roman" panose="02020603050405020304" pitchFamily="18" charset="0"/>
              </a:rPr>
              <a:t>chưa</a:t>
            </a:r>
            <a:r>
              <a:rPr lang="en-US" sz="28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061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98339" y="170792"/>
            <a:ext cx="6267807" cy="4164988"/>
          </a:xfrm>
          <a:prstGeom prst="rect">
            <a:avLst/>
          </a:prstGeom>
        </p:spPr>
      </p:pic>
      <p:pic>
        <p:nvPicPr>
          <p:cNvPr id="3" name="Image 1" descr="preencoded.png"/>
          <p:cNvPicPr>
            <a:picLocks noChangeAspect="1"/>
          </p:cNvPicPr>
          <p:nvPr/>
        </p:nvPicPr>
        <p:blipFill>
          <a:blip r:embed="rId4"/>
          <a:stretch>
            <a:fillRect/>
          </a:stretch>
        </p:blipFill>
        <p:spPr>
          <a:xfrm>
            <a:off x="649010" y="4452699"/>
            <a:ext cx="6267807" cy="3525560"/>
          </a:xfrm>
          <a:prstGeom prst="rect">
            <a:avLst/>
          </a:prstGeom>
        </p:spPr>
      </p:pic>
      <p:sp>
        <p:nvSpPr>
          <p:cNvPr id="4" name="Text 0"/>
          <p:cNvSpPr/>
          <p:nvPr/>
        </p:nvSpPr>
        <p:spPr>
          <a:xfrm>
            <a:off x="7184572" y="366600"/>
            <a:ext cx="5012055" cy="600022"/>
          </a:xfrm>
          <a:prstGeom prst="rect">
            <a:avLst/>
          </a:prstGeom>
          <a:noFill/>
          <a:ln/>
        </p:spPr>
        <p:txBody>
          <a:bodyPr wrap="none" lIns="0" tIns="0" rIns="0" bIns="0" rtlCol="0" anchor="t"/>
          <a:lstStyle/>
          <a:p>
            <a:pPr marL="0" indent="0" algn="l">
              <a:buNone/>
            </a:pPr>
            <a:r>
              <a:rPr lang="en-US" sz="2800" b="1" kern="0" spc="-41" dirty="0">
                <a:solidFill>
                  <a:srgbClr val="D73AD7"/>
                </a:solidFill>
                <a:latin typeface="Times New Roman" panose="02020603050405020304" pitchFamily="18" charset="0"/>
                <a:ea typeface="Source Serif Pro Semi Bold" pitchFamily="34" charset="-122"/>
                <a:cs typeface="Times New Roman" panose="02020603050405020304" pitchFamily="18" charset="0"/>
              </a:rPr>
              <a:t>1.2. Cấu hình </a:t>
            </a:r>
            <a:r>
              <a:rPr lang="en-US" sz="3600" b="1" kern="0" spc="-41" dirty="0">
                <a:solidFill>
                  <a:srgbClr val="D73AD7"/>
                </a:solidFill>
                <a:latin typeface="Times New Roman" panose="02020603050405020304" pitchFamily="18" charset="0"/>
                <a:ea typeface="Source Serif Pro Semi Bold" pitchFamily="34" charset="-122"/>
                <a:cs typeface="Times New Roman" panose="02020603050405020304" pitchFamily="18" charset="0"/>
              </a:rPr>
              <a:t>Dynamic</a:t>
            </a:r>
            <a:r>
              <a:rPr lang="en-US" sz="2800" b="1" kern="0" spc="-41" dirty="0">
                <a:solidFill>
                  <a:srgbClr val="D73AD7"/>
                </a:solidFill>
                <a:latin typeface="Times New Roman" panose="02020603050405020304" pitchFamily="18" charset="0"/>
                <a:ea typeface="Source Serif Pro Semi Bold" pitchFamily="34" charset="-122"/>
                <a:cs typeface="Times New Roman" panose="02020603050405020304" pitchFamily="18" charset="0"/>
              </a:rPr>
              <a:t> Port hoặc Static Port</a:t>
            </a:r>
            <a:endParaRPr lang="en-US" sz="2800" b="1" dirty="0">
              <a:latin typeface="Times New Roman" panose="02020603050405020304" pitchFamily="18" charset="0"/>
              <a:cs typeface="Times New Roman" panose="02020603050405020304" pitchFamily="18" charset="0"/>
            </a:endParaRPr>
          </a:p>
        </p:txBody>
      </p:sp>
      <p:sp>
        <p:nvSpPr>
          <p:cNvPr id="5" name="Text 1"/>
          <p:cNvSpPr/>
          <p:nvPr/>
        </p:nvSpPr>
        <p:spPr>
          <a:xfrm>
            <a:off x="7184572" y="1258409"/>
            <a:ext cx="6439972" cy="296704"/>
          </a:xfrm>
          <a:prstGeom prst="rect">
            <a:avLst/>
          </a:prstGeom>
          <a:noFill/>
          <a:ln/>
        </p:spPr>
        <p:txBody>
          <a:bodyPr wrap="none" lIns="0" tIns="0" rIns="0" bIns="0" rtlCol="0" anchor="t"/>
          <a:lstStyle/>
          <a:p>
            <a:pPr marL="342900" indent="-342900" algn="l">
              <a:buSzPct val="100000"/>
              <a:buFont typeface="+mj-lt"/>
              <a:buAutoNum type="arabicPeriod"/>
            </a:pP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Trong cửa sổ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Protocols for MSSQLSERVER</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a:t>
            </a:r>
          </a:p>
          <a:p>
            <a:pPr algn="l">
              <a:buSzPct val="100000"/>
            </a:pP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nhấp đúp vào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TCP/IP</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6" name="Text 2"/>
          <p:cNvSpPr/>
          <p:nvPr/>
        </p:nvSpPr>
        <p:spPr>
          <a:xfrm>
            <a:off x="7184572" y="2446922"/>
            <a:ext cx="6439972" cy="296704"/>
          </a:xfrm>
          <a:prstGeom prst="rect">
            <a:avLst/>
          </a:prstGeom>
          <a:noFill/>
          <a:ln/>
        </p:spPr>
        <p:txBody>
          <a:bodyPr wrap="none" lIns="0" tIns="0" rIns="0" bIns="0" rtlCol="0" anchor="t"/>
          <a:lstStyle/>
          <a:p>
            <a:pPr marL="342900" indent="-342900" algn="l">
              <a:buSzPct val="100000"/>
              <a:buFont typeface="+mj-lt"/>
              <a:buAutoNum type="arabicPeriod" startAt="2"/>
            </a:pP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Chuyển sang tab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IP Addresses</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7" name="Text 3"/>
          <p:cNvSpPr/>
          <p:nvPr/>
        </p:nvSpPr>
        <p:spPr>
          <a:xfrm>
            <a:off x="7184572" y="3246113"/>
            <a:ext cx="6439972" cy="296704"/>
          </a:xfrm>
          <a:prstGeom prst="rect">
            <a:avLst/>
          </a:prstGeom>
          <a:noFill/>
          <a:ln/>
        </p:spPr>
        <p:txBody>
          <a:bodyPr wrap="none" lIns="0" tIns="0" rIns="0" bIns="0" rtlCol="0" anchor="t"/>
          <a:lstStyle/>
          <a:p>
            <a:pPr marL="342900" indent="-342900" algn="l">
              <a:buSzPct val="100000"/>
              <a:buFont typeface="+mj-lt"/>
              <a:buAutoNum type="arabicPeriod" startAt="3"/>
            </a:pP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Kéo xuống tìm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IPAll</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p>
          <a:p>
            <a:pPr algn="l">
              <a:buSzPct val="100000"/>
            </a:pPr>
            <a:r>
              <a:rPr lang="en-US" sz="28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kiểm</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tra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TCP Dynamic Ports</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8" name="Text 4"/>
          <p:cNvSpPr/>
          <p:nvPr/>
        </p:nvSpPr>
        <p:spPr>
          <a:xfrm>
            <a:off x="7184572" y="4224844"/>
            <a:ext cx="6439972" cy="296704"/>
          </a:xfrm>
          <a:prstGeom prst="rect">
            <a:avLst/>
          </a:prstGeom>
          <a:noFill/>
          <a:ln/>
        </p:spPr>
        <p:txBody>
          <a:bodyPr wrap="none" lIns="0" tIns="0" rIns="0" bIns="0" rtlCol="0" anchor="t"/>
          <a:lstStyle/>
          <a:p>
            <a:pPr marL="685800" lvl="1" indent="-342900" algn="l">
              <a:buSzPct val="100000"/>
              <a:buChar char="•"/>
            </a:pP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Nếu bạn muốn dùng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Dynamic Port</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p>
          <a:p>
            <a:pPr marL="342900" lvl="1" algn="l">
              <a:buSzPct val="100000"/>
            </a:pPr>
            <a:r>
              <a:rPr lang="en-US" sz="28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giữ</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nguyên giá trị hiện có.</a:t>
            </a:r>
            <a:endParaRPr lang="en-US" sz="2800" dirty="0">
              <a:latin typeface="Times New Roman" panose="02020603050405020304" pitchFamily="18" charset="0"/>
              <a:cs typeface="Times New Roman" panose="02020603050405020304" pitchFamily="18" charset="0"/>
            </a:endParaRPr>
          </a:p>
        </p:txBody>
      </p:sp>
      <p:sp>
        <p:nvSpPr>
          <p:cNvPr id="9" name="Text 5"/>
          <p:cNvSpPr/>
          <p:nvPr/>
        </p:nvSpPr>
        <p:spPr>
          <a:xfrm>
            <a:off x="7184572" y="5203575"/>
            <a:ext cx="6439972" cy="296704"/>
          </a:xfrm>
          <a:prstGeom prst="rect">
            <a:avLst/>
          </a:prstGeom>
          <a:noFill/>
          <a:ln/>
        </p:spPr>
        <p:txBody>
          <a:bodyPr wrap="none" lIns="0" tIns="0" rIns="0" bIns="0" rtlCol="0" anchor="t"/>
          <a:lstStyle/>
          <a:p>
            <a:pPr marL="685800" lvl="1" indent="-342900" algn="l">
              <a:buSzPct val="100000"/>
              <a:buChar char="•"/>
            </a:pP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Nếu muốn dùng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Static Port</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a:t>
            </a:r>
          </a:p>
          <a:p>
            <a:pPr marL="342900" lvl="1" algn="l">
              <a:buSzPct val="100000"/>
            </a:pPr>
            <a:r>
              <a:rPr lang="en-US" sz="2800" kern="0" spc="-29" dirty="0" err="1">
                <a:solidFill>
                  <a:srgbClr val="272525"/>
                </a:solidFill>
                <a:latin typeface="Times New Roman" panose="02020603050405020304" pitchFamily="18" charset="0"/>
                <a:ea typeface="Source Sans Pro" pitchFamily="34" charset="-122"/>
                <a:cs typeface="Times New Roman" panose="02020603050405020304" pitchFamily="18" charset="0"/>
              </a:rPr>
              <a:t>xóa</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Dynamic Port, nhập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1433</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vào ô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TCP Port</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10" name="Text 6"/>
          <p:cNvSpPr/>
          <p:nvPr/>
        </p:nvSpPr>
        <p:spPr>
          <a:xfrm>
            <a:off x="7184572" y="6377783"/>
            <a:ext cx="6439972" cy="593408"/>
          </a:xfrm>
          <a:prstGeom prst="rect">
            <a:avLst/>
          </a:prstGeom>
          <a:noFill/>
          <a:ln/>
        </p:spPr>
        <p:txBody>
          <a:bodyPr wrap="square" lIns="0" tIns="0" rIns="0" bIns="0" rtlCol="0" anchor="t"/>
          <a:lstStyle/>
          <a:p>
            <a:pPr marL="342900" indent="-342900" algn="l">
              <a:buSzPct val="100000"/>
              <a:buFont typeface="+mj-lt"/>
              <a:buAutoNum type="arabicPeriod" startAt="4"/>
            </a:pP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Nhấn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Apply</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OK</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và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Restart SQL Server</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trong </a:t>
            </a:r>
            <a:r>
              <a:rPr lang="en-US" sz="2800" b="1"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SQL Server Services</a:t>
            </a:r>
            <a:r>
              <a:rPr lang="en-US" sz="2800" kern="0" spc="-29" dirty="0">
                <a:solidFill>
                  <a:srgbClr val="272525"/>
                </a:solidFill>
                <a:latin typeface="Times New Roman" panose="02020603050405020304" pitchFamily="18" charset="0"/>
                <a:ea typeface="Source Sans Pro" pitchFamily="34" charset="-122"/>
                <a:cs typeface="Times New Roman" panose="02020603050405020304" pitchFamily="18" charset="0"/>
              </a:rPr>
              <a:t> để áp dụng thay đổi.</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825579" y="650319"/>
            <a:ext cx="5151953" cy="416243"/>
          </a:xfrm>
          <a:prstGeom prst="rect">
            <a:avLst/>
          </a:prstGeom>
          <a:noFill/>
          <a:ln/>
        </p:spPr>
        <p:txBody>
          <a:bodyPr wrap="none" lIns="0" tIns="0" rIns="0" bIns="0" rtlCol="0" anchor="t"/>
          <a:lstStyle/>
          <a:p>
            <a:pPr marL="0" indent="0" algn="l">
              <a:lnSpc>
                <a:spcPts val="3250"/>
              </a:lnSpc>
              <a:buNone/>
            </a:pPr>
            <a:r>
              <a:rPr lang="en-US" sz="3600" b="1" kern="0" spc="-52" dirty="0">
                <a:solidFill>
                  <a:srgbClr val="D73AD7"/>
                </a:solidFill>
                <a:latin typeface="Times New Roman" panose="02020603050405020304" pitchFamily="18" charset="0"/>
                <a:ea typeface="Source Serif Pro Semi Bold" pitchFamily="34" charset="-122"/>
                <a:cs typeface="Times New Roman" panose="02020603050405020304" pitchFamily="18" charset="0"/>
              </a:rPr>
              <a:t>1.3. Mở port trên Windows Firewall</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132741" y="1594248"/>
            <a:ext cx="6201847" cy="377309"/>
          </a:xfrm>
          <a:prstGeom prst="rect">
            <a:avLst/>
          </a:prstGeom>
          <a:noFill/>
          <a:ln/>
        </p:spPr>
        <p:txBody>
          <a:bodyPr wrap="none" lIns="0" tIns="0" rIns="0" bIns="0" rtlCol="0" anchor="t"/>
          <a:lstStyle/>
          <a:p>
            <a:pPr marL="0" indent="0" algn="l">
              <a:lnSpc>
                <a:spcPts val="2950"/>
              </a:lnSpc>
              <a:buNone/>
            </a:pPr>
            <a:r>
              <a:rPr lang="en-US" sz="2800" b="1" kern="0" spc="-37" dirty="0">
                <a:solidFill>
                  <a:srgbClr val="272525"/>
                </a:solidFill>
                <a:latin typeface="Times New Roman" panose="02020603050405020304" pitchFamily="18" charset="0"/>
                <a:ea typeface="Source Sans Pro" pitchFamily="34" charset="-122"/>
                <a:cs typeface="Times New Roman" panose="02020603050405020304" pitchFamily="18" charset="0"/>
              </a:rPr>
              <a:t>B1: Mở Windows Defender Firewall </a:t>
            </a:r>
            <a:endParaRPr lang="en-US" sz="28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132741" y="2398991"/>
            <a:ext cx="7587521" cy="3826171"/>
          </a:xfrm>
          <a:prstGeom prst="rect">
            <a:avLst/>
          </a:prstGeom>
        </p:spPr>
      </p:pic>
      <p:sp>
        <p:nvSpPr>
          <p:cNvPr id="5" name="Text 2"/>
          <p:cNvSpPr/>
          <p:nvPr/>
        </p:nvSpPr>
        <p:spPr>
          <a:xfrm>
            <a:off x="8331030" y="1600515"/>
            <a:ext cx="6201847" cy="377309"/>
          </a:xfrm>
          <a:prstGeom prst="rect">
            <a:avLst/>
          </a:prstGeom>
          <a:noFill/>
          <a:ln/>
        </p:spPr>
        <p:txBody>
          <a:bodyPr wrap="none" lIns="0" tIns="0" rIns="0" bIns="0" rtlCol="0" anchor="t"/>
          <a:lstStyle/>
          <a:p>
            <a:pPr marL="0" indent="0" algn="l">
              <a:lnSpc>
                <a:spcPts val="2950"/>
              </a:lnSpc>
              <a:buNone/>
            </a:pPr>
            <a:r>
              <a:rPr lang="en-US" sz="2800" b="1" kern="0" spc="-37" dirty="0">
                <a:solidFill>
                  <a:srgbClr val="272525"/>
                </a:solidFill>
                <a:latin typeface="Times New Roman" panose="02020603050405020304" pitchFamily="18" charset="0"/>
                <a:ea typeface="Source Sans Pro" pitchFamily="34" charset="-122"/>
                <a:cs typeface="Times New Roman" panose="02020603050405020304" pitchFamily="18" charset="0"/>
              </a:rPr>
              <a:t>B2: Chọn Advanced settings.</a:t>
            </a:r>
            <a:endParaRPr lang="en-US" sz="28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8331030" y="2200751"/>
            <a:ext cx="6030158" cy="448472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546779" y="590269"/>
            <a:ext cx="6185535" cy="766048"/>
          </a:xfrm>
          <a:prstGeom prst="rect">
            <a:avLst/>
          </a:prstGeom>
          <a:noFill/>
          <a:ln/>
        </p:spPr>
        <p:txBody>
          <a:bodyPr wrap="square" lIns="0" tIns="0" rIns="0" bIns="0" rtlCol="0" anchor="t"/>
          <a:lstStyle/>
          <a:p>
            <a:pPr marL="0" indent="0" algn="l">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B3: Chọn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Inbound Rules (bên trái)</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New Rule (bên phải)</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sau đó sẽ hiện bảng như này.</a:t>
            </a:r>
            <a:endParaRPr lang="en-US" sz="28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180226" y="2138363"/>
            <a:ext cx="7500529" cy="5143581"/>
          </a:xfrm>
          <a:prstGeom prst="rect">
            <a:avLst/>
          </a:prstGeom>
        </p:spPr>
      </p:pic>
      <p:sp>
        <p:nvSpPr>
          <p:cNvPr id="4" name="Text 1"/>
          <p:cNvSpPr/>
          <p:nvPr/>
        </p:nvSpPr>
        <p:spPr>
          <a:xfrm>
            <a:off x="7680755" y="756144"/>
            <a:ext cx="6185535" cy="383024"/>
          </a:xfrm>
          <a:prstGeom prst="rect">
            <a:avLst/>
          </a:prstGeom>
          <a:noFill/>
          <a:ln/>
        </p:spPr>
        <p:txBody>
          <a:bodyPr wrap="non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B4: Chọn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Port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 Next.</a:t>
            </a:r>
            <a:endParaRPr lang="en-US" sz="28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7794987" y="2138363"/>
            <a:ext cx="6835413" cy="514358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487698" y="959379"/>
            <a:ext cx="5914668" cy="766048"/>
          </a:xfrm>
          <a:prstGeom prst="rect">
            <a:avLst/>
          </a:prstGeom>
          <a:noFill/>
          <a:ln/>
        </p:spPr>
        <p:txBody>
          <a:bodyPr wrap="squar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B4: Chọn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TCP</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nhập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1433</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(hoặc port bạn đã cấu hình) vào ô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Specific local ports</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 Next.</a:t>
            </a:r>
            <a:endParaRPr lang="en-US" sz="28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487698" y="2337825"/>
            <a:ext cx="6570612" cy="5337593"/>
          </a:xfrm>
          <a:prstGeom prst="rect">
            <a:avLst/>
          </a:prstGeom>
        </p:spPr>
      </p:pic>
      <p:sp>
        <p:nvSpPr>
          <p:cNvPr id="4" name="Text 1"/>
          <p:cNvSpPr/>
          <p:nvPr/>
        </p:nvSpPr>
        <p:spPr>
          <a:xfrm>
            <a:off x="7315200" y="1018213"/>
            <a:ext cx="6456283" cy="383024"/>
          </a:xfrm>
          <a:prstGeom prst="rect">
            <a:avLst/>
          </a:prstGeom>
          <a:noFill/>
          <a:ln/>
        </p:spPr>
        <p:txBody>
          <a:bodyPr wrap="non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B5: Chọn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Allow the connection</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 Next.</a:t>
            </a:r>
            <a:endParaRPr lang="en-US" sz="2800"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7315200" y="2337825"/>
            <a:ext cx="7058309" cy="533759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214269" y="635523"/>
            <a:ext cx="6185535" cy="383024"/>
          </a:xfrm>
          <a:prstGeom prst="rect">
            <a:avLst/>
          </a:prstGeom>
          <a:noFill/>
          <a:ln/>
        </p:spPr>
        <p:txBody>
          <a:bodyPr wrap="non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B6: Áp dụng rule này cho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Domain, Private, Public</a:t>
            </a:r>
          </a:p>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 Next.</a:t>
            </a:r>
            <a:endParaRPr lang="en-US" sz="28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539029" y="2020901"/>
            <a:ext cx="6776171" cy="4919089"/>
          </a:xfrm>
          <a:prstGeom prst="rect">
            <a:avLst/>
          </a:prstGeom>
        </p:spPr>
      </p:pic>
      <p:sp>
        <p:nvSpPr>
          <p:cNvPr id="5" name="Text 2"/>
          <p:cNvSpPr/>
          <p:nvPr/>
        </p:nvSpPr>
        <p:spPr>
          <a:xfrm>
            <a:off x="7577970" y="616224"/>
            <a:ext cx="6185535" cy="390644"/>
          </a:xfrm>
          <a:prstGeom prst="rect">
            <a:avLst/>
          </a:prstGeom>
          <a:noFill/>
          <a:ln/>
        </p:spPr>
        <p:txBody>
          <a:bodyPr wrap="none" lIns="0" tIns="0" rIns="0" bIns="0" rtlCol="0" anchor="t"/>
          <a:lstStyle/>
          <a:p>
            <a:pPr marL="0" indent="0" algn="l">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B7: Đặt tên rule (ví dụ: </a:t>
            </a:r>
            <a:r>
              <a:rPr lang="en-US" sz="2800" kern="0" spc="-38" dirty="0">
                <a:solidFill>
                  <a:srgbClr val="272525"/>
                </a:solidFill>
                <a:highlight>
                  <a:srgbClr val="F4D4F7"/>
                </a:highlight>
                <a:latin typeface="Times New Roman" panose="02020603050405020304" pitchFamily="18" charset="0"/>
                <a:ea typeface="Consolas" pitchFamily="34" charset="-122"/>
                <a:cs typeface="Times New Roman" panose="02020603050405020304" pitchFamily="18" charset="0"/>
              </a:rPr>
              <a:t>SQL Server 1433</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p>
          <a:p>
            <a:pPr marL="0" indent="0" algn="l">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Finish</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7614761" y="2020901"/>
            <a:ext cx="6906984" cy="491908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837723" y="579520"/>
            <a:ext cx="6185535" cy="383024"/>
          </a:xfrm>
          <a:prstGeom prst="rect">
            <a:avLst/>
          </a:prstGeom>
          <a:noFill/>
          <a:ln/>
        </p:spPr>
        <p:txBody>
          <a:bodyPr wrap="none" lIns="0" tIns="0" rIns="0" bIns="0" rtlCol="0" anchor="t"/>
          <a:lstStyle/>
          <a:p>
            <a:pPr marL="0" indent="0" algn="l">
              <a:lnSpc>
                <a:spcPts val="3000"/>
              </a:lnSpc>
              <a:buNone/>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B8:  Kiểm tra SQL Server có đang lắng nghe trên cổng 1433 không</a:t>
            </a:r>
            <a:endParaRPr lang="en-US" sz="2800" dirty="0">
              <a:latin typeface="Times New Roman" panose="02020603050405020304" pitchFamily="18" charset="0"/>
              <a:cs typeface="Times New Roman" panose="02020603050405020304" pitchFamily="18" charset="0"/>
            </a:endParaRPr>
          </a:p>
        </p:txBody>
      </p:sp>
      <p:sp>
        <p:nvSpPr>
          <p:cNvPr id="3" name="Text 1"/>
          <p:cNvSpPr/>
          <p:nvPr/>
        </p:nvSpPr>
        <p:spPr>
          <a:xfrm>
            <a:off x="837724" y="1287228"/>
            <a:ext cx="6185535" cy="390644"/>
          </a:xfrm>
          <a:prstGeom prst="rect">
            <a:avLst/>
          </a:prstGeom>
          <a:noFill/>
          <a:ln/>
        </p:spPr>
        <p:txBody>
          <a:bodyPr wrap="none" lIns="0" tIns="0" rIns="0" bIns="0" rtlCol="0" anchor="t"/>
          <a:lstStyle/>
          <a:p>
            <a:pPr marL="342900"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Mở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Command Prompt</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38" dirty="0">
                <a:solidFill>
                  <a:srgbClr val="272525"/>
                </a:solidFill>
                <a:highlight>
                  <a:srgbClr val="F4D4F7"/>
                </a:highlight>
                <a:latin typeface="Times New Roman" panose="02020603050405020304" pitchFamily="18" charset="0"/>
                <a:ea typeface="Consolas" pitchFamily="34" charset="-122"/>
                <a:cs typeface="Times New Roman" panose="02020603050405020304" pitchFamily="18" charset="0"/>
              </a:rPr>
              <a:t>Win + R</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nhập </a:t>
            </a:r>
            <a:r>
              <a:rPr lang="en-US" sz="2800" kern="0" spc="-38" dirty="0">
                <a:solidFill>
                  <a:srgbClr val="272525"/>
                </a:solidFill>
                <a:highlight>
                  <a:srgbClr val="F4D4F7"/>
                </a:highlight>
                <a:latin typeface="Times New Roman" panose="02020603050405020304" pitchFamily="18" charset="0"/>
                <a:ea typeface="Consolas" pitchFamily="34" charset="-122"/>
                <a:cs typeface="Times New Roman" panose="02020603050405020304" pitchFamily="18" charset="0"/>
              </a:rPr>
              <a:t>cmd</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nhấn Enter).</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837724" y="1937900"/>
            <a:ext cx="6185535" cy="390644"/>
          </a:xfrm>
          <a:prstGeom prst="rect">
            <a:avLst/>
          </a:prstGeom>
          <a:noFill/>
          <a:ln/>
        </p:spPr>
        <p:txBody>
          <a:bodyPr wrap="none" lIns="0" tIns="0" rIns="0" bIns="0" rtlCol="0" anchor="t"/>
          <a:lstStyle/>
          <a:p>
            <a:pPr algn="l">
              <a:lnSpc>
                <a:spcPts val="3000"/>
              </a:lnSpc>
              <a:buSzPct val="100000"/>
            </a:pPr>
            <a:r>
              <a:rPr lang="en-US" sz="2800" kern="0" spc="-38" dirty="0">
                <a:solidFill>
                  <a:srgbClr val="272525"/>
                </a:solidFill>
                <a:highlight>
                  <a:srgbClr val="F4D4F7"/>
                </a:highlight>
                <a:latin typeface="Times New Roman" panose="02020603050405020304" pitchFamily="18" charset="0"/>
                <a:ea typeface="Consolas" pitchFamily="34" charset="-122"/>
                <a:cs typeface="Times New Roman" panose="02020603050405020304" pitchFamily="18" charset="0"/>
              </a:rPr>
              <a:t>	netstat -ano | findstr :1433</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837724" y="2564011"/>
            <a:ext cx="6185535" cy="766048"/>
          </a:xfrm>
          <a:prstGeom prst="rect">
            <a:avLst/>
          </a:prstGeom>
          <a:noFill/>
          <a:ln/>
        </p:spPr>
        <p:txBody>
          <a:bodyPr wrap="square" lIns="0" tIns="0" rIns="0" bIns="0" rtlCol="0" anchor="t"/>
          <a:lstStyle/>
          <a:p>
            <a:pPr marL="342900" indent="-342900" algn="l">
              <a:lnSpc>
                <a:spcPts val="3000"/>
              </a:lnSpc>
              <a:buSzPct val="100000"/>
              <a:buChar char="•"/>
            </a:pP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Nếu thấy dòng hiển thị </a:t>
            </a:r>
            <a:r>
              <a:rPr lang="en-US" sz="28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LISTENING</a:t>
            </a:r>
            <a:r>
              <a:rPr lang="en-US" sz="28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nghĩa là SQL Server đang chạy trên cổng này.</a:t>
            </a:r>
            <a:endParaRPr lang="en-US" sz="2800" dirty="0">
              <a:latin typeface="Times New Roman" panose="02020603050405020304" pitchFamily="18" charset="0"/>
              <a:cs typeface="Times New Roman" panose="02020603050405020304" pitchFamily="18" charset="0"/>
            </a:endParaRPr>
          </a:p>
        </p:txBody>
      </p:sp>
      <p:pic>
        <p:nvPicPr>
          <p:cNvPr id="6" name="Image 0" descr="preencoded.png"/>
          <p:cNvPicPr>
            <a:picLocks noChangeAspect="1"/>
          </p:cNvPicPr>
          <p:nvPr/>
        </p:nvPicPr>
        <p:blipFill>
          <a:blip r:embed="rId3"/>
          <a:stretch>
            <a:fillRect/>
          </a:stretch>
        </p:blipFill>
        <p:spPr>
          <a:xfrm>
            <a:off x="2403288" y="3633528"/>
            <a:ext cx="9473475" cy="4535057"/>
          </a:xfrm>
          <a:prstGeom prst="rect">
            <a:avLst/>
          </a:prstGeom>
        </p:spPr>
      </p:pic>
      <p:sp>
        <p:nvSpPr>
          <p:cNvPr id="8" name="Text 5"/>
          <p:cNvSpPr/>
          <p:nvPr/>
        </p:nvSpPr>
        <p:spPr>
          <a:xfrm>
            <a:off x="7614761" y="3923228"/>
            <a:ext cx="6185535" cy="383024"/>
          </a:xfrm>
          <a:prstGeom prst="rect">
            <a:avLst/>
          </a:prstGeom>
          <a:noFill/>
          <a:ln/>
        </p:spPr>
        <p:txBody>
          <a:bodyPr wrap="none" lIns="0" tIns="0" rIns="0" bIns="0" rtlCol="0" anchor="t"/>
          <a:lstStyle/>
          <a:p>
            <a:pPr marL="0" indent="0" algn="l">
              <a:lnSpc>
                <a:spcPts val="3000"/>
              </a:lnSpc>
              <a:buNone/>
            </a:pP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334631" y="251817"/>
            <a:ext cx="8585478" cy="364569"/>
          </a:xfrm>
          <a:prstGeom prst="rect">
            <a:avLst/>
          </a:prstGeom>
          <a:noFill/>
          <a:ln/>
        </p:spPr>
        <p:txBody>
          <a:bodyPr wrap="none" lIns="0" tIns="0" rIns="0" bIns="0" rtlCol="0" anchor="t"/>
          <a:lstStyle/>
          <a:p>
            <a:pPr marL="0" indent="0" algn="l">
              <a:lnSpc>
                <a:spcPts val="2850"/>
              </a:lnSpc>
              <a:buNone/>
            </a:pPr>
            <a:r>
              <a:rPr lang="en-US" sz="3600" b="1" kern="0" spc="-46" dirty="0">
                <a:solidFill>
                  <a:srgbClr val="D73AD7"/>
                </a:solidFill>
                <a:latin typeface="Times New Roman" panose="02020603050405020304" pitchFamily="18" charset="0"/>
                <a:ea typeface="Source Serif Pro Semi Bold" pitchFamily="34" charset="-122"/>
                <a:cs typeface="Times New Roman" panose="02020603050405020304" pitchFamily="18" charset="0"/>
              </a:rPr>
              <a:t>2. Cấu hình NAT Port trên Router để truy cập SQL Server từ IInternet</a:t>
            </a:r>
            <a:endParaRPr lang="en-US" sz="3600" b="1" dirty="0">
              <a:latin typeface="Times New Roman" panose="02020603050405020304" pitchFamily="18" charset="0"/>
              <a:cs typeface="Times New Roman" panose="02020603050405020304" pitchFamily="18" charset="0"/>
            </a:endParaRPr>
          </a:p>
        </p:txBody>
      </p:sp>
      <p:sp>
        <p:nvSpPr>
          <p:cNvPr id="3" name="Text 1"/>
          <p:cNvSpPr/>
          <p:nvPr/>
        </p:nvSpPr>
        <p:spPr>
          <a:xfrm>
            <a:off x="334631" y="945594"/>
            <a:ext cx="3787497" cy="273487"/>
          </a:xfrm>
          <a:prstGeom prst="rect">
            <a:avLst/>
          </a:prstGeom>
          <a:noFill/>
          <a:ln/>
        </p:spPr>
        <p:txBody>
          <a:bodyPr wrap="none" lIns="0" tIns="0" rIns="0" bIns="0" rtlCol="0" anchor="t"/>
          <a:lstStyle/>
          <a:p>
            <a:pPr marL="0" indent="0" algn="l">
              <a:lnSpc>
                <a:spcPts val="2150"/>
              </a:lnSpc>
              <a:buNone/>
            </a:pPr>
            <a:r>
              <a:rPr lang="en-US" sz="2400" b="1" kern="0" spc="-3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1: Xác định IP nội bộ của máy tính</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334631" y="1373981"/>
            <a:ext cx="6722864" cy="248007"/>
          </a:xfrm>
          <a:prstGeom prst="rect">
            <a:avLst/>
          </a:prstGeom>
          <a:noFill/>
          <a:ln/>
        </p:spPr>
        <p:txBody>
          <a:bodyPr wrap="none" lIns="0" tIns="0" rIns="0" bIns="0" rtlCol="0" anchor="t"/>
          <a:lstStyle/>
          <a:p>
            <a:pPr marL="0" indent="0" algn="l">
              <a:lnSpc>
                <a:spcPts val="1950"/>
              </a:lnSpc>
              <a:buNone/>
            </a:pPr>
            <a:r>
              <a:rPr lang="en-US" sz="24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Bạn cần biết địa chỉ </a:t>
            </a:r>
            <a:r>
              <a:rPr lang="en-US" sz="24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IP nội bộ</a:t>
            </a:r>
            <a:r>
              <a:rPr lang="en-US" sz="24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của máy chạy SQL Server.</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334631" y="1761410"/>
            <a:ext cx="6722864" cy="248007"/>
          </a:xfrm>
          <a:prstGeom prst="rect">
            <a:avLst/>
          </a:prstGeom>
          <a:noFill/>
          <a:ln/>
        </p:spPr>
        <p:txBody>
          <a:bodyPr wrap="none" lIns="0" tIns="0" rIns="0" bIns="0" rtlCol="0" anchor="t"/>
          <a:lstStyle/>
          <a:p>
            <a:pPr marL="0" indent="0" algn="l">
              <a:lnSpc>
                <a:spcPts val="1950"/>
              </a:lnSpc>
              <a:buNone/>
            </a:pPr>
            <a:r>
              <a:rPr lang="en-US" sz="2400" kern="0" spc="-24" dirty="0">
                <a:solidFill>
                  <a:srgbClr val="000000"/>
                </a:solidFill>
                <a:latin typeface="Times New Roman" panose="02020603050405020304" pitchFamily="18" charset="0"/>
                <a:ea typeface="Source Sans Pro" pitchFamily="34" charset="-122"/>
                <a:cs typeface="Times New Roman" panose="02020603050405020304" pitchFamily="18" charset="0"/>
              </a:rPr>
              <a:t>🔹</a:t>
            </a:r>
            <a:r>
              <a:rPr lang="en-US" sz="24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4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Cách kiểm tra:</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334631" y="2148840"/>
            <a:ext cx="6722864" cy="248007"/>
          </a:xfrm>
          <a:prstGeom prst="rect">
            <a:avLst/>
          </a:prstGeom>
          <a:noFill/>
          <a:ln/>
        </p:spPr>
        <p:txBody>
          <a:bodyPr wrap="none" lIns="0" tIns="0" rIns="0" bIns="0" rtlCol="0" anchor="t"/>
          <a:lstStyle/>
          <a:p>
            <a:pPr marL="342900" indent="-342900" algn="l">
              <a:lnSpc>
                <a:spcPts val="1950"/>
              </a:lnSpc>
              <a:buSzPct val="100000"/>
              <a:buChar char="•"/>
            </a:pPr>
            <a:r>
              <a:rPr lang="en-US" sz="24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Mở </a:t>
            </a:r>
            <a:r>
              <a:rPr lang="en-US" sz="24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Command Prompt (cmd)</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334631" y="2451020"/>
            <a:ext cx="6722864" cy="248007"/>
          </a:xfrm>
          <a:prstGeom prst="rect">
            <a:avLst/>
          </a:prstGeom>
          <a:noFill/>
          <a:ln/>
        </p:spPr>
        <p:txBody>
          <a:bodyPr wrap="none" lIns="0" tIns="0" rIns="0" bIns="0" rtlCol="0" anchor="t"/>
          <a:lstStyle/>
          <a:p>
            <a:pPr marL="342900" indent="-342900" algn="l">
              <a:lnSpc>
                <a:spcPts val="1950"/>
              </a:lnSpc>
              <a:buSzPct val="100000"/>
              <a:buChar char="•"/>
            </a:pPr>
            <a:r>
              <a:rPr lang="en-US" sz="24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Gõ lệnh: ipconfig</a:t>
            </a:r>
            <a:endParaRPr lang="en-US" sz="2400" dirty="0">
              <a:latin typeface="Times New Roman" panose="02020603050405020304" pitchFamily="18" charset="0"/>
              <a:cs typeface="Times New Roman" panose="02020603050405020304" pitchFamily="18" charset="0"/>
            </a:endParaRPr>
          </a:p>
        </p:txBody>
      </p:sp>
      <p:sp>
        <p:nvSpPr>
          <p:cNvPr id="8" name="Text 6"/>
          <p:cNvSpPr/>
          <p:nvPr/>
        </p:nvSpPr>
        <p:spPr>
          <a:xfrm>
            <a:off x="334631" y="2809757"/>
            <a:ext cx="6722864" cy="248007"/>
          </a:xfrm>
          <a:prstGeom prst="rect">
            <a:avLst/>
          </a:prstGeom>
          <a:noFill/>
          <a:ln/>
        </p:spPr>
        <p:txBody>
          <a:bodyPr wrap="none" lIns="0" tIns="0" rIns="0" bIns="0" rtlCol="0" anchor="t"/>
          <a:lstStyle/>
          <a:p>
            <a:pPr marL="342900" indent="-342900" algn="l">
              <a:lnSpc>
                <a:spcPts val="1950"/>
              </a:lnSpc>
              <a:buSzPct val="100000"/>
              <a:buChar char="•"/>
            </a:pPr>
            <a:r>
              <a:rPr lang="en-US" sz="24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Tìm dòng </a:t>
            </a:r>
            <a:r>
              <a:rPr lang="en-US" sz="24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IPv4 Address</a:t>
            </a:r>
            <a:r>
              <a:rPr lang="en-US" sz="24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trong phần </a:t>
            </a:r>
            <a:r>
              <a:rPr lang="en-US" sz="24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Wi-Fi</a:t>
            </a:r>
            <a:r>
              <a:rPr lang="en-US" sz="24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 hoặc </a:t>
            </a:r>
            <a:r>
              <a:rPr lang="en-US" sz="24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Ethernet</a:t>
            </a:r>
            <a:endParaRPr lang="en-US" sz="2400" dirty="0">
              <a:latin typeface="Times New Roman" panose="02020603050405020304" pitchFamily="18" charset="0"/>
              <a:cs typeface="Times New Roman" panose="02020603050405020304" pitchFamily="18" charset="0"/>
            </a:endParaRPr>
          </a:p>
        </p:txBody>
      </p:sp>
      <p:sp>
        <p:nvSpPr>
          <p:cNvPr id="9" name="Text 7"/>
          <p:cNvSpPr/>
          <p:nvPr/>
        </p:nvSpPr>
        <p:spPr>
          <a:xfrm>
            <a:off x="334631" y="3207247"/>
            <a:ext cx="6722864" cy="248007"/>
          </a:xfrm>
          <a:prstGeom prst="rect">
            <a:avLst/>
          </a:prstGeom>
          <a:noFill/>
          <a:ln/>
        </p:spPr>
        <p:txBody>
          <a:bodyPr wrap="none" lIns="0" tIns="0" rIns="0" bIns="0" rtlCol="0" anchor="t"/>
          <a:lstStyle/>
          <a:p>
            <a:pPr marL="342900" indent="-342900" algn="l">
              <a:lnSpc>
                <a:spcPts val="1950"/>
              </a:lnSpc>
              <a:buSzPct val="100000"/>
              <a:buChar char="•"/>
            </a:pPr>
            <a:r>
              <a:rPr lang="en-US" sz="24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Ở đây là : </a:t>
            </a:r>
            <a:r>
              <a:rPr lang="en-US" sz="2400" b="1"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192.168.16179</a:t>
            </a:r>
            <a:endParaRPr lang="en-US" sz="2400" dirty="0">
              <a:latin typeface="Times New Roman" panose="02020603050405020304" pitchFamily="18" charset="0"/>
              <a:cs typeface="Times New Roman" panose="02020603050405020304" pitchFamily="18" charset="0"/>
            </a:endParaRPr>
          </a:p>
        </p:txBody>
      </p:sp>
      <p:pic>
        <p:nvPicPr>
          <p:cNvPr id="10" name="Image 0" descr="preencoded.png"/>
          <p:cNvPicPr>
            <a:picLocks noChangeAspect="1"/>
          </p:cNvPicPr>
          <p:nvPr/>
        </p:nvPicPr>
        <p:blipFill>
          <a:blip r:embed="rId3"/>
          <a:stretch>
            <a:fillRect/>
          </a:stretch>
        </p:blipFill>
        <p:spPr>
          <a:xfrm>
            <a:off x="4394013" y="3604737"/>
            <a:ext cx="6722864" cy="4456033"/>
          </a:xfrm>
          <a:prstGeom prst="rect">
            <a:avLst/>
          </a:prstGeom>
        </p:spPr>
      </p:pic>
      <p:sp>
        <p:nvSpPr>
          <p:cNvPr id="11" name="Text 8"/>
          <p:cNvSpPr/>
          <p:nvPr/>
        </p:nvSpPr>
        <p:spPr>
          <a:xfrm>
            <a:off x="7443257" y="945594"/>
            <a:ext cx="6444377" cy="546973"/>
          </a:xfrm>
          <a:prstGeom prst="rect">
            <a:avLst/>
          </a:prstGeom>
          <a:noFill/>
          <a:ln/>
        </p:spPr>
        <p:txBody>
          <a:bodyPr wrap="square" lIns="0" tIns="0" rIns="0" bIns="0" rtlCol="0" anchor="t"/>
          <a:lstStyle/>
          <a:p>
            <a:pPr marL="0" indent="0" algn="l">
              <a:lnSpc>
                <a:spcPts val="2150"/>
              </a:lnSpc>
              <a:buNone/>
            </a:pPr>
            <a:r>
              <a:rPr lang="en-US" sz="2400" b="1" kern="0" spc="-3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2: Yêu cầu:</a:t>
            </a:r>
            <a:r>
              <a:rPr lang="en-US" sz="2400" kern="0" spc="-3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 Bạn cần có quyền truy cập </a:t>
            </a:r>
            <a:r>
              <a:rPr lang="en-US" sz="2400" b="1" kern="0" spc="-3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router/modem</a:t>
            </a:r>
            <a:r>
              <a:rPr lang="en-US" sz="2400" kern="0" spc="-3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 để NAT port.</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7435757" y="1796891"/>
            <a:ext cx="6444377" cy="248007"/>
          </a:xfrm>
          <a:prstGeom prst="rect">
            <a:avLst/>
          </a:prstGeom>
          <a:noFill/>
          <a:ln/>
        </p:spPr>
        <p:txBody>
          <a:bodyPr wrap="none" lIns="0" tIns="0" rIns="0" bIns="0" rtlCol="0" anchor="t"/>
          <a:lstStyle/>
          <a:p>
            <a:pPr marL="0" indent="0" algn="l">
              <a:lnSpc>
                <a:spcPts val="1950"/>
              </a:lnSpc>
              <a:buNone/>
            </a:pPr>
            <a:r>
              <a:rPr lang="en-US" sz="2400" kern="0" spc="-24" dirty="0">
                <a:solidFill>
                  <a:srgbClr val="272525"/>
                </a:solidFill>
                <a:latin typeface="Times New Roman" panose="02020603050405020304" pitchFamily="18" charset="0"/>
                <a:ea typeface="Source Sans Pro" pitchFamily="34" charset="-122"/>
                <a:cs typeface="Times New Roman" panose="02020603050405020304" pitchFamily="18" charset="0"/>
              </a:rPr>
              <a:t>Nếu không có sang cách 3</a:t>
            </a:r>
            <a:endParaRPr lang="en-US" sz="2400" dirty="0">
              <a:latin typeface="Times New Roman" panose="02020603050405020304" pitchFamily="18" charset="0"/>
              <a:cs typeface="Times New Roman" panose="02020603050405020304" pitchFamily="18" charset="0"/>
            </a:endParaRPr>
          </a:p>
        </p:txBody>
      </p:sp>
      <p:sp>
        <p:nvSpPr>
          <p:cNvPr id="13" name="Text 10"/>
          <p:cNvSpPr/>
          <p:nvPr/>
        </p:nvSpPr>
        <p:spPr>
          <a:xfrm>
            <a:off x="334631" y="8282344"/>
            <a:ext cx="13545503" cy="248007"/>
          </a:xfrm>
          <a:prstGeom prst="rect">
            <a:avLst/>
          </a:prstGeom>
          <a:noFill/>
          <a:ln/>
        </p:spPr>
        <p:txBody>
          <a:bodyPr wrap="none" lIns="0" tIns="0" rIns="0" bIns="0" rtlCol="0" anchor="t"/>
          <a:lstStyle/>
          <a:p>
            <a:pPr marL="0" indent="0" algn="l">
              <a:lnSpc>
                <a:spcPts val="1950"/>
              </a:lnSpc>
              <a:buNone/>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3810833" y="361474"/>
            <a:ext cx="7008733" cy="309086"/>
          </a:xfrm>
          <a:prstGeom prst="rect">
            <a:avLst/>
          </a:prstGeom>
          <a:noFill/>
          <a:ln/>
        </p:spPr>
        <p:txBody>
          <a:bodyPr wrap="none" lIns="0" tIns="0" rIns="0" bIns="0" rtlCol="0" anchor="t"/>
          <a:lstStyle/>
          <a:p>
            <a:pPr marL="0" indent="0" algn="ctr">
              <a:lnSpc>
                <a:spcPts val="2400"/>
              </a:lnSpc>
              <a:buNone/>
            </a:pPr>
            <a:r>
              <a:rPr lang="en-US" sz="3600" b="1" kern="0" spc="-39" dirty="0">
                <a:solidFill>
                  <a:srgbClr val="D73AD7"/>
                </a:solidFill>
                <a:latin typeface="Times New Roman" panose="02020603050405020304" pitchFamily="18" charset="0"/>
                <a:ea typeface="Source Serif Pro Semi Bold" pitchFamily="34" charset="-122"/>
                <a:cs typeface="Times New Roman" panose="02020603050405020304" pitchFamily="18" charset="0"/>
              </a:rPr>
              <a:t>3.Trường hợp không thể NAT Port trên Router – Dùng VPN Tunnel</a:t>
            </a:r>
            <a:endParaRPr lang="en-US" sz="3600" b="1" dirty="0">
              <a:latin typeface="Times New Roman" panose="02020603050405020304" pitchFamily="18" charset="0"/>
              <a:cs typeface="Times New Roman" panose="02020603050405020304" pitchFamily="18" charset="0"/>
            </a:endParaRPr>
          </a:p>
        </p:txBody>
      </p:sp>
      <p:sp>
        <p:nvSpPr>
          <p:cNvPr id="3" name="Text 1"/>
          <p:cNvSpPr/>
          <p:nvPr/>
        </p:nvSpPr>
        <p:spPr>
          <a:xfrm>
            <a:off x="418752" y="1110596"/>
            <a:ext cx="3114556" cy="231815"/>
          </a:xfrm>
          <a:prstGeom prst="rect">
            <a:avLst/>
          </a:prstGeom>
          <a:noFill/>
          <a:ln/>
        </p:spPr>
        <p:txBody>
          <a:bodyPr wrap="none" lIns="0" tIns="0" rIns="0" bIns="0" rtlCol="0" anchor="t"/>
          <a:lstStyle/>
          <a:p>
            <a:pPr marL="0" indent="0" algn="l">
              <a:lnSpc>
                <a:spcPts val="1800"/>
              </a:lnSpc>
              <a:buNone/>
            </a:pPr>
            <a:r>
              <a:rPr lang="en-US" sz="2800" b="1" kern="0" spc="-29" dirty="0">
                <a:solidFill>
                  <a:srgbClr val="D73AD7"/>
                </a:solidFill>
                <a:latin typeface="Times New Roman" panose="02020603050405020304" pitchFamily="18" charset="0"/>
                <a:ea typeface="Source Serif Pro Semi Bold" pitchFamily="34" charset="-122"/>
                <a:cs typeface="Times New Roman" panose="02020603050405020304" pitchFamily="18" charset="0"/>
              </a:rPr>
              <a:t>Dùng ZeroTier (Miễn phí, dễ cấu hình)</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418749" y="1476198"/>
            <a:ext cx="13710999" cy="210026"/>
          </a:xfrm>
          <a:prstGeom prst="rect">
            <a:avLst/>
          </a:prstGeom>
          <a:noFill/>
          <a:ln/>
        </p:spPr>
        <p:txBody>
          <a:bodyPr wrap="none" lIns="0" tIns="0" rIns="0" bIns="0" rtlCol="0" anchor="t"/>
          <a:lstStyle/>
          <a:p>
            <a:pPr marL="0" indent="0" algn="l">
              <a:buNone/>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ZeroTier giúp tạo một mạng LAN ảo, cho phép bạn kết nối SQL Server</a:t>
            </a:r>
          </a:p>
          <a:p>
            <a:pPr marL="0" indent="0" algn="l">
              <a:buNone/>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từ xa mà không cần NAT port.</a:t>
            </a:r>
          </a:p>
          <a:p>
            <a:pPr marL="0" indent="0" algn="l">
              <a:buNone/>
            </a:pPr>
            <a:endPar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0" indent="0" algn="l">
              <a:buNone/>
            </a:pP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387250" y="2697370"/>
            <a:ext cx="3259455" cy="193119"/>
          </a:xfrm>
          <a:prstGeom prst="rect">
            <a:avLst/>
          </a:prstGeom>
          <a:noFill/>
          <a:ln/>
        </p:spPr>
        <p:txBody>
          <a:bodyPr wrap="none" lIns="0" tIns="0" rIns="0" bIns="0" rtlCol="0" anchor="t"/>
          <a:lstStyle/>
          <a:p>
            <a:pPr marL="0" indent="0" algn="l">
              <a:lnSpc>
                <a:spcPts val="1500"/>
              </a:lnSpc>
              <a:buNone/>
            </a:pPr>
            <a:r>
              <a:rPr lang="en-US" sz="2800" b="1" kern="0" spc="-2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1: Cài đặt ZeroTier trên máy cài SQL Server</a:t>
            </a:r>
            <a:endParaRPr lang="en-US" sz="2800" dirty="0">
              <a:latin typeface="Times New Roman" panose="02020603050405020304" pitchFamily="18" charset="0"/>
              <a:cs typeface="Times New Roman" panose="02020603050405020304" pitchFamily="18" charset="0"/>
            </a:endParaRPr>
          </a:p>
        </p:txBody>
      </p:sp>
      <p:sp>
        <p:nvSpPr>
          <p:cNvPr id="6" name="Text 4"/>
          <p:cNvSpPr/>
          <p:nvPr/>
        </p:nvSpPr>
        <p:spPr>
          <a:xfrm>
            <a:off x="418750" y="3512335"/>
            <a:ext cx="13710999" cy="210026"/>
          </a:xfrm>
          <a:prstGeom prst="rect">
            <a:avLst/>
          </a:prstGeom>
          <a:noFill/>
          <a:ln/>
        </p:spPr>
        <p:txBody>
          <a:bodyPr wrap="none" lIns="0" tIns="0" rIns="0" bIns="0" rtlCol="0" anchor="t"/>
          <a:lstStyle/>
          <a:p>
            <a:pPr marL="342900" indent="-342900" algn="l">
              <a:lnSpc>
                <a:spcPts val="1650"/>
              </a:lnSpc>
              <a:buSzPct val="100000"/>
              <a:buFont typeface="+mj-lt"/>
              <a:buAutoNum type="arabicPeriod"/>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Tải ZeroTier tại: </a:t>
            </a:r>
            <a:r>
              <a:rPr lang="en-US" sz="2800" u="sng" kern="0" spc="-21" dirty="0">
                <a:solidFill>
                  <a:srgbClr val="D75BE2"/>
                </a:solidFill>
                <a:latin typeface="Times New Roman" panose="02020603050405020304" pitchFamily="18" charset="0"/>
                <a:ea typeface="Source Sans Pro" pitchFamily="34" charset="-122"/>
                <a:cs typeface="Times New Roman" panose="02020603050405020304" pitchFamily="18" charset="0"/>
                <a:hlinkClick r:id="rId3">
                  <a:extLst>
                    <a:ext uri="{A12FA001-AC4F-418D-AE19-62706E023703}">
                      <ahyp:hlinkClr xmlns:ahyp="http://schemas.microsoft.com/office/drawing/2018/hyperlinkcolor" val="tx"/>
                    </a:ext>
                  </a:extLst>
                </a:hlinkClick>
              </a:rPr>
              <a:t>https://www.zerotier.com/download/</a:t>
            </a:r>
            <a:endParaRPr lang="en-US" sz="2800" dirty="0">
              <a:latin typeface="Times New Roman" panose="02020603050405020304" pitchFamily="18" charset="0"/>
              <a:cs typeface="Times New Roman" panose="02020603050405020304" pitchFamily="18" charset="0"/>
            </a:endParaRPr>
          </a:p>
        </p:txBody>
      </p:sp>
      <p:sp>
        <p:nvSpPr>
          <p:cNvPr id="7" name="Text 5"/>
          <p:cNvSpPr/>
          <p:nvPr/>
        </p:nvSpPr>
        <p:spPr>
          <a:xfrm>
            <a:off x="418752" y="4402227"/>
            <a:ext cx="13710999" cy="210026"/>
          </a:xfrm>
          <a:prstGeom prst="rect">
            <a:avLst/>
          </a:prstGeom>
          <a:noFill/>
          <a:ln/>
        </p:spPr>
        <p:txBody>
          <a:bodyPr wrap="none" lIns="0" tIns="0" rIns="0" bIns="0" rtlCol="0" anchor="t"/>
          <a:lstStyle/>
          <a:p>
            <a:pPr marL="342900" indent="-342900" algn="l">
              <a:lnSpc>
                <a:spcPts val="1650"/>
              </a:lnSpc>
              <a:buSzPct val="100000"/>
              <a:buFont typeface="+mj-lt"/>
              <a:buAutoNum type="arabicPeriod" startAt="2"/>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Cài đặt và mở phần mềm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ZeroTier One</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8" name="Text 6"/>
          <p:cNvSpPr/>
          <p:nvPr/>
        </p:nvSpPr>
        <p:spPr>
          <a:xfrm>
            <a:off x="459700" y="5187106"/>
            <a:ext cx="13710999" cy="210026"/>
          </a:xfrm>
          <a:prstGeom prst="rect">
            <a:avLst/>
          </a:prstGeom>
          <a:noFill/>
          <a:ln/>
        </p:spPr>
        <p:txBody>
          <a:bodyPr wrap="none" lIns="0" tIns="0" rIns="0" bIns="0" rtlCol="0" anchor="t"/>
          <a:lstStyle/>
          <a:p>
            <a:pPr marL="342900" indent="-342900" algn="l">
              <a:lnSpc>
                <a:spcPts val="1650"/>
              </a:lnSpc>
              <a:buSzPct val="100000"/>
              <a:buFont typeface="+mj-lt"/>
              <a:buAutoNum type="arabicPeriod" startAt="3"/>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Đăng ký tài khoản trên </a:t>
            </a:r>
            <a:r>
              <a:rPr lang="en-US" sz="2800" u="sng" kern="0" spc="-21" dirty="0">
                <a:solidFill>
                  <a:srgbClr val="D75BE2"/>
                </a:solidFill>
                <a:latin typeface="Times New Roman" panose="02020603050405020304" pitchFamily="18" charset="0"/>
                <a:ea typeface="Source Sans Pro" pitchFamily="34" charset="-122"/>
                <a:cs typeface="Times New Roman" panose="02020603050405020304" pitchFamily="18" charset="0"/>
                <a:hlinkClick r:id="rId4">
                  <a:extLst>
                    <a:ext uri="{A12FA001-AC4F-418D-AE19-62706E023703}">
                      <ahyp:hlinkClr xmlns:ahyp="http://schemas.microsoft.com/office/drawing/2018/hyperlinkcolor" val="tx"/>
                    </a:ext>
                  </a:extLst>
                </a:hlinkClick>
              </a:rPr>
              <a:t>https://my.zerotier.com/</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9" name="Text 7"/>
          <p:cNvSpPr/>
          <p:nvPr/>
        </p:nvSpPr>
        <p:spPr>
          <a:xfrm>
            <a:off x="418748" y="6076998"/>
            <a:ext cx="13710999" cy="210026"/>
          </a:xfrm>
          <a:prstGeom prst="rect">
            <a:avLst/>
          </a:prstGeom>
          <a:noFill/>
          <a:ln/>
        </p:spPr>
        <p:txBody>
          <a:bodyPr wrap="none" lIns="0" tIns="0" rIns="0" bIns="0" rtlCol="0" anchor="t"/>
          <a:lstStyle/>
          <a:p>
            <a:pPr marL="342900" indent="-342900" algn="l">
              <a:lnSpc>
                <a:spcPts val="1650"/>
              </a:lnSpc>
              <a:buSzPct val="100000"/>
              <a:buFont typeface="+mj-lt"/>
              <a:buAutoNum type="arabicPeriod" startAt="4"/>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Tạo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mạng mới</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trong ZeroTier Central và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ghi lại Network ID</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8">
            <a:extLst>
              <a:ext uri="{FF2B5EF4-FFF2-40B4-BE49-F238E27FC236}">
                <a16:creationId xmlns:a16="http://schemas.microsoft.com/office/drawing/2014/main" id="{D6183D72-67F4-9B68-8DFE-F603D70C9A37}"/>
              </a:ext>
            </a:extLst>
          </p:cNvPr>
          <p:cNvSpPr/>
          <p:nvPr/>
        </p:nvSpPr>
        <p:spPr>
          <a:xfrm>
            <a:off x="584392" y="756249"/>
            <a:ext cx="3198614" cy="193119"/>
          </a:xfrm>
          <a:prstGeom prst="rect">
            <a:avLst/>
          </a:prstGeom>
          <a:noFill/>
          <a:ln/>
        </p:spPr>
        <p:txBody>
          <a:bodyPr wrap="none" lIns="0" tIns="0" rIns="0" bIns="0" rtlCol="0" anchor="t"/>
          <a:lstStyle/>
          <a:p>
            <a:pPr marL="0" indent="0" algn="l">
              <a:buNone/>
            </a:pPr>
            <a:r>
              <a:rPr lang="en-US" sz="2800" b="1" kern="0" spc="-2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2: Thêm máy chủ SQL Server vào ZeroTier</a:t>
            </a:r>
            <a:endParaRPr lang="en-US" sz="2800" dirty="0">
              <a:latin typeface="Times New Roman" panose="02020603050405020304" pitchFamily="18" charset="0"/>
              <a:cs typeface="Times New Roman" panose="02020603050405020304" pitchFamily="18" charset="0"/>
            </a:endParaRPr>
          </a:p>
        </p:txBody>
      </p:sp>
      <p:sp>
        <p:nvSpPr>
          <p:cNvPr id="3" name="Text 9">
            <a:extLst>
              <a:ext uri="{FF2B5EF4-FFF2-40B4-BE49-F238E27FC236}">
                <a16:creationId xmlns:a16="http://schemas.microsoft.com/office/drawing/2014/main" id="{1BDE3B07-2894-4D4F-EE92-0606C65E9F22}"/>
              </a:ext>
            </a:extLst>
          </p:cNvPr>
          <p:cNvSpPr/>
          <p:nvPr/>
        </p:nvSpPr>
        <p:spPr>
          <a:xfrm>
            <a:off x="722937" y="1680805"/>
            <a:ext cx="13710999" cy="210026"/>
          </a:xfrm>
          <a:prstGeom prst="rect">
            <a:avLst/>
          </a:prstGeom>
          <a:noFill/>
          <a:ln/>
        </p:spPr>
        <p:txBody>
          <a:bodyPr wrap="none" lIns="0" tIns="0" rIns="0" bIns="0" rtlCol="0" anchor="t"/>
          <a:lstStyle/>
          <a:p>
            <a:pPr marL="342900" indent="-342900" algn="l">
              <a:buSzPct val="100000"/>
              <a:buFont typeface="+mj-lt"/>
              <a:buAutoNum type="arabicPeriod"/>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Mở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ZeroTier One</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trên máy cài SQL Server.</a:t>
            </a:r>
            <a:endParaRPr lang="en-US" sz="2800" dirty="0">
              <a:latin typeface="Times New Roman" panose="02020603050405020304" pitchFamily="18" charset="0"/>
              <a:cs typeface="Times New Roman" panose="02020603050405020304" pitchFamily="18" charset="0"/>
            </a:endParaRPr>
          </a:p>
        </p:txBody>
      </p:sp>
      <p:sp>
        <p:nvSpPr>
          <p:cNvPr id="4" name="Text 10">
            <a:extLst>
              <a:ext uri="{FF2B5EF4-FFF2-40B4-BE49-F238E27FC236}">
                <a16:creationId xmlns:a16="http://schemas.microsoft.com/office/drawing/2014/main" id="{F91BD6FB-5FAD-4251-F8FB-E249B4068592}"/>
              </a:ext>
            </a:extLst>
          </p:cNvPr>
          <p:cNvSpPr/>
          <p:nvPr/>
        </p:nvSpPr>
        <p:spPr>
          <a:xfrm>
            <a:off x="722936" y="2291152"/>
            <a:ext cx="13710999" cy="210026"/>
          </a:xfrm>
          <a:prstGeom prst="rect">
            <a:avLst/>
          </a:prstGeom>
          <a:noFill/>
          <a:ln/>
        </p:spPr>
        <p:txBody>
          <a:bodyPr wrap="none" lIns="0" tIns="0" rIns="0" bIns="0" rtlCol="0" anchor="t"/>
          <a:lstStyle/>
          <a:p>
            <a:pPr marL="342900" indent="-342900" algn="l">
              <a:buSzPct val="100000"/>
              <a:buFont typeface="+mj-lt"/>
              <a:buAutoNum type="arabicPeriod" startAt="2"/>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Nhập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Network ID</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Join Network</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5" name="Text 11">
            <a:extLst>
              <a:ext uri="{FF2B5EF4-FFF2-40B4-BE49-F238E27FC236}">
                <a16:creationId xmlns:a16="http://schemas.microsoft.com/office/drawing/2014/main" id="{02B104A5-5FBD-2ABD-B656-5322F2A7AEC0}"/>
              </a:ext>
            </a:extLst>
          </p:cNvPr>
          <p:cNvSpPr/>
          <p:nvPr/>
        </p:nvSpPr>
        <p:spPr>
          <a:xfrm>
            <a:off x="722937" y="2895332"/>
            <a:ext cx="13710999" cy="210026"/>
          </a:xfrm>
          <a:prstGeom prst="rect">
            <a:avLst/>
          </a:prstGeom>
          <a:noFill/>
          <a:ln/>
        </p:spPr>
        <p:txBody>
          <a:bodyPr wrap="none" lIns="0" tIns="0" rIns="0" bIns="0" rtlCol="0" anchor="t"/>
          <a:lstStyle/>
          <a:p>
            <a:pPr marL="342900" indent="-342900" algn="l">
              <a:buSzPct val="100000"/>
              <a:buFont typeface="+mj-lt"/>
              <a:buAutoNum type="arabicPeriod" startAt="3"/>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Vào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ZeroTier Central</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chấp nhận thiết bị</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vừa kết nối.</a:t>
            </a:r>
            <a:endParaRPr lang="en-US" sz="2800" dirty="0">
              <a:latin typeface="Times New Roman" panose="02020603050405020304" pitchFamily="18" charset="0"/>
              <a:cs typeface="Times New Roman" panose="02020603050405020304" pitchFamily="18" charset="0"/>
            </a:endParaRPr>
          </a:p>
        </p:txBody>
      </p:sp>
      <p:sp>
        <p:nvSpPr>
          <p:cNvPr id="6" name="Text 12">
            <a:extLst>
              <a:ext uri="{FF2B5EF4-FFF2-40B4-BE49-F238E27FC236}">
                <a16:creationId xmlns:a16="http://schemas.microsoft.com/office/drawing/2014/main" id="{0781EC51-C928-5C25-9E33-38E2FF90BAAC}"/>
              </a:ext>
            </a:extLst>
          </p:cNvPr>
          <p:cNvSpPr/>
          <p:nvPr/>
        </p:nvSpPr>
        <p:spPr>
          <a:xfrm>
            <a:off x="722935" y="3805212"/>
            <a:ext cx="2550557" cy="193119"/>
          </a:xfrm>
          <a:prstGeom prst="rect">
            <a:avLst/>
          </a:prstGeom>
          <a:noFill/>
          <a:ln/>
        </p:spPr>
        <p:txBody>
          <a:bodyPr wrap="none" lIns="0" tIns="0" rIns="0" bIns="0" rtlCol="0" anchor="t"/>
          <a:lstStyle/>
          <a:p>
            <a:pPr marL="0" indent="0" algn="l">
              <a:buNone/>
            </a:pPr>
            <a:r>
              <a:rPr lang="en-US" sz="2800" b="1" kern="0" spc="-2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3: Thêm máy client vào ZeroTier</a:t>
            </a:r>
            <a:endParaRPr lang="en-US" sz="2800" dirty="0">
              <a:latin typeface="Times New Roman" panose="02020603050405020304" pitchFamily="18" charset="0"/>
              <a:cs typeface="Times New Roman" panose="02020603050405020304" pitchFamily="18" charset="0"/>
            </a:endParaRPr>
          </a:p>
        </p:txBody>
      </p:sp>
      <p:sp>
        <p:nvSpPr>
          <p:cNvPr id="7" name="Text 13">
            <a:extLst>
              <a:ext uri="{FF2B5EF4-FFF2-40B4-BE49-F238E27FC236}">
                <a16:creationId xmlns:a16="http://schemas.microsoft.com/office/drawing/2014/main" id="{3384F811-B6C5-38B7-E479-D984E2457DD4}"/>
              </a:ext>
            </a:extLst>
          </p:cNvPr>
          <p:cNvSpPr/>
          <p:nvPr/>
        </p:nvSpPr>
        <p:spPr>
          <a:xfrm>
            <a:off x="722935" y="4593172"/>
            <a:ext cx="13710999" cy="210026"/>
          </a:xfrm>
          <a:prstGeom prst="rect">
            <a:avLst/>
          </a:prstGeom>
          <a:noFill/>
          <a:ln/>
        </p:spPr>
        <p:txBody>
          <a:bodyPr wrap="none" lIns="0" tIns="0" rIns="0" bIns="0" rtlCol="0" anchor="t"/>
          <a:lstStyle/>
          <a:p>
            <a:pPr marL="342900" indent="-342900" algn="l">
              <a:buSzPct val="100000"/>
              <a:buFont typeface="+mj-lt"/>
              <a:buAutoNum type="arabicPeriod"/>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Cài ZeroTier trên máy muốn kết nối từ xa.</a:t>
            </a:r>
            <a:endParaRPr lang="en-US" sz="2800" dirty="0">
              <a:latin typeface="Times New Roman" panose="02020603050405020304" pitchFamily="18" charset="0"/>
              <a:cs typeface="Times New Roman" panose="02020603050405020304" pitchFamily="18" charset="0"/>
            </a:endParaRPr>
          </a:p>
        </p:txBody>
      </p:sp>
      <p:sp>
        <p:nvSpPr>
          <p:cNvPr id="8" name="Text 14">
            <a:extLst>
              <a:ext uri="{FF2B5EF4-FFF2-40B4-BE49-F238E27FC236}">
                <a16:creationId xmlns:a16="http://schemas.microsoft.com/office/drawing/2014/main" id="{5EB0AEA4-2BF7-4C9C-D561-B2A405AC8E6F}"/>
              </a:ext>
            </a:extLst>
          </p:cNvPr>
          <p:cNvSpPr/>
          <p:nvPr/>
        </p:nvSpPr>
        <p:spPr>
          <a:xfrm>
            <a:off x="722937" y="5302365"/>
            <a:ext cx="13710999" cy="210026"/>
          </a:xfrm>
          <a:prstGeom prst="rect">
            <a:avLst/>
          </a:prstGeom>
          <a:noFill/>
          <a:ln/>
        </p:spPr>
        <p:txBody>
          <a:bodyPr wrap="none" lIns="0" tIns="0" rIns="0" bIns="0" rtlCol="0" anchor="t"/>
          <a:lstStyle/>
          <a:p>
            <a:pPr marL="342900" indent="-342900" algn="l">
              <a:buSzPct val="100000"/>
              <a:buFont typeface="+mj-lt"/>
              <a:buAutoNum type="arabicPeriod" startAt="2"/>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Join vào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Network ID</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giống máy chủ.</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5492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17815" y="485418"/>
            <a:ext cx="4436269" cy="415290"/>
          </a:xfrm>
          <a:prstGeom prst="rect">
            <a:avLst/>
          </a:prstGeom>
          <a:noFill/>
          <a:ln/>
        </p:spPr>
        <p:txBody>
          <a:bodyPr wrap="none" lIns="0" tIns="0" rIns="0" bIns="0" rtlCol="0" anchor="t"/>
          <a:lstStyle/>
          <a:p>
            <a:pPr marL="0" indent="0" algn="l">
              <a:lnSpc>
                <a:spcPts val="3250"/>
              </a:lnSpc>
              <a:buNone/>
            </a:pPr>
            <a:r>
              <a:rPr lang="en-US" sz="3600" kern="0" spc="-52"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3: Chọn Tùy Chọn Cài Đặt</a:t>
            </a:r>
            <a:endParaRPr lang="en-US" sz="3600" dirty="0">
              <a:latin typeface="Times New Roman" panose="02020603050405020304" pitchFamily="18" charset="0"/>
              <a:cs typeface="Times New Roman" panose="02020603050405020304" pitchFamily="18" charset="0"/>
            </a:endParaRPr>
          </a:p>
        </p:txBody>
      </p:sp>
      <p:sp>
        <p:nvSpPr>
          <p:cNvPr id="3" name="Shape 1"/>
          <p:cNvSpPr/>
          <p:nvPr/>
        </p:nvSpPr>
        <p:spPr>
          <a:xfrm>
            <a:off x="617815" y="1099185"/>
            <a:ext cx="4347329" cy="1298377"/>
          </a:xfrm>
          <a:prstGeom prst="roundRect">
            <a:avLst>
              <a:gd name="adj" fmla="val 5710"/>
            </a:avLst>
          </a:prstGeom>
          <a:solidFill>
            <a:srgbClr val="F4D4F7"/>
          </a:solidFill>
          <a:ln w="7620">
            <a:solidFill>
              <a:srgbClr val="DABADD"/>
            </a:solidFill>
            <a:prstDash val="solid"/>
          </a:ln>
        </p:spPr>
        <p:txBody>
          <a:bodyPr/>
          <a:lstStyle/>
          <a:p>
            <a:endParaRPr lang="vi-VN">
              <a:latin typeface="Times New Roman" panose="02020603050405020304" pitchFamily="18" charset="0"/>
              <a:cs typeface="Times New Roman" panose="02020603050405020304" pitchFamily="18" charset="0"/>
            </a:endParaRPr>
          </a:p>
        </p:txBody>
      </p:sp>
      <p:sp>
        <p:nvSpPr>
          <p:cNvPr id="4" name="Text 2"/>
          <p:cNvSpPr/>
          <p:nvPr/>
        </p:nvSpPr>
        <p:spPr>
          <a:xfrm>
            <a:off x="1608166" y="1283256"/>
            <a:ext cx="2076688" cy="259556"/>
          </a:xfrm>
          <a:prstGeom prst="rect">
            <a:avLst/>
          </a:prstGeom>
          <a:noFill/>
          <a:ln/>
        </p:spPr>
        <p:txBody>
          <a:bodyPr wrap="none" lIns="0" tIns="0" rIns="0" bIns="0" rtlCol="0" anchor="t"/>
          <a:lstStyle/>
          <a:p>
            <a:pPr marL="0" indent="0" algn="ctr">
              <a:lnSpc>
                <a:spcPts val="2000"/>
              </a:lnSpc>
              <a:buNone/>
            </a:pPr>
            <a:r>
              <a:rPr lang="en-US" sz="2800" kern="0" spc="-33" dirty="0">
                <a:solidFill>
                  <a:srgbClr val="272525"/>
                </a:solidFill>
                <a:latin typeface="Times New Roman" panose="02020603050405020304" pitchFamily="18" charset="0"/>
                <a:ea typeface="Source Serif Pro Semi Bold" pitchFamily="34" charset="-122"/>
                <a:cs typeface="Times New Roman" panose="02020603050405020304" pitchFamily="18" charset="0"/>
              </a:rPr>
              <a:t>Basic</a:t>
            </a:r>
            <a:endParaRPr lang="en-US" sz="2800" dirty="0">
              <a:latin typeface="Times New Roman" panose="02020603050405020304" pitchFamily="18" charset="0"/>
              <a:cs typeface="Times New Roman" panose="02020603050405020304" pitchFamily="18" charset="0"/>
            </a:endParaRPr>
          </a:p>
        </p:txBody>
      </p:sp>
      <p:sp>
        <p:nvSpPr>
          <p:cNvPr id="5" name="Text 3"/>
          <p:cNvSpPr/>
          <p:nvPr/>
        </p:nvSpPr>
        <p:spPr>
          <a:xfrm>
            <a:off x="801886" y="1648658"/>
            <a:ext cx="3979188" cy="564833"/>
          </a:xfrm>
          <a:prstGeom prst="rect">
            <a:avLst/>
          </a:prstGeom>
          <a:noFill/>
          <a:ln/>
        </p:spPr>
        <p:txBody>
          <a:bodyPr wrap="square" lIns="0" tIns="0" rIns="0" bIns="0" rtlCol="0" anchor="t"/>
          <a:lstStyle/>
          <a:p>
            <a:pPr marL="0" indent="0" algn="l">
              <a:lnSpc>
                <a:spcPts val="2200"/>
              </a:lnSpc>
              <a:buNone/>
            </a:pPr>
            <a:r>
              <a:rPr lang="en-US" sz="2000" kern="0" spc="-28" dirty="0">
                <a:solidFill>
                  <a:srgbClr val="272525"/>
                </a:solidFill>
                <a:latin typeface="Times New Roman" panose="02020603050405020304" pitchFamily="18" charset="0"/>
                <a:ea typeface="Source Sans Pro" pitchFamily="34" charset="-122"/>
                <a:cs typeface="Times New Roman" panose="02020603050405020304" pitchFamily="18" charset="0"/>
              </a:rPr>
              <a:t>Tùy chọn đơn giản nhất, ứng dụng sẽ tự động cài đặt các chức năng cơ bản.</a:t>
            </a:r>
            <a:endParaRPr lang="en-US" sz="2000" dirty="0">
              <a:latin typeface="Times New Roman" panose="02020603050405020304" pitchFamily="18" charset="0"/>
              <a:cs typeface="Times New Roman" panose="02020603050405020304" pitchFamily="18" charset="0"/>
            </a:endParaRPr>
          </a:p>
        </p:txBody>
      </p:sp>
      <p:sp>
        <p:nvSpPr>
          <p:cNvPr id="6" name="Shape 4"/>
          <p:cNvSpPr/>
          <p:nvPr/>
        </p:nvSpPr>
        <p:spPr>
          <a:xfrm>
            <a:off x="5054084" y="1099185"/>
            <a:ext cx="4347329" cy="1298377"/>
          </a:xfrm>
          <a:prstGeom prst="roundRect">
            <a:avLst>
              <a:gd name="adj" fmla="val 5710"/>
            </a:avLst>
          </a:prstGeom>
          <a:solidFill>
            <a:srgbClr val="F4D4F7"/>
          </a:solidFill>
          <a:ln w="7620">
            <a:solidFill>
              <a:srgbClr val="DABADD"/>
            </a:solidFill>
            <a:prstDash val="solid"/>
          </a:ln>
        </p:spPr>
        <p:txBody>
          <a:bodyPr/>
          <a:lstStyle/>
          <a:p>
            <a:endParaRPr lang="vi-VN">
              <a:latin typeface="Times New Roman" panose="02020603050405020304" pitchFamily="18" charset="0"/>
              <a:cs typeface="Times New Roman" panose="02020603050405020304" pitchFamily="18" charset="0"/>
            </a:endParaRPr>
          </a:p>
        </p:txBody>
      </p:sp>
      <p:sp>
        <p:nvSpPr>
          <p:cNvPr id="7" name="Text 5"/>
          <p:cNvSpPr/>
          <p:nvPr/>
        </p:nvSpPr>
        <p:spPr>
          <a:xfrm>
            <a:off x="5947458" y="1274160"/>
            <a:ext cx="2076688" cy="259556"/>
          </a:xfrm>
          <a:prstGeom prst="rect">
            <a:avLst/>
          </a:prstGeom>
          <a:noFill/>
          <a:ln/>
        </p:spPr>
        <p:txBody>
          <a:bodyPr wrap="none" lIns="0" tIns="0" rIns="0" bIns="0" rtlCol="0" anchor="t"/>
          <a:lstStyle/>
          <a:p>
            <a:pPr marL="0" indent="0" algn="ctr">
              <a:lnSpc>
                <a:spcPts val="2000"/>
              </a:lnSpc>
              <a:buNone/>
            </a:pPr>
            <a:r>
              <a:rPr lang="en-US" sz="2800" kern="0" spc="-33" dirty="0">
                <a:solidFill>
                  <a:srgbClr val="272525"/>
                </a:solidFill>
                <a:latin typeface="Times New Roman" panose="02020603050405020304" pitchFamily="18" charset="0"/>
                <a:ea typeface="Source Serif Pro Semi Bold" pitchFamily="34" charset="-122"/>
                <a:cs typeface="Times New Roman" panose="02020603050405020304" pitchFamily="18" charset="0"/>
              </a:rPr>
              <a:t>Custom</a:t>
            </a:r>
            <a:endParaRPr lang="en-US" sz="2800" dirty="0">
              <a:latin typeface="Times New Roman" panose="02020603050405020304" pitchFamily="18" charset="0"/>
              <a:cs typeface="Times New Roman" panose="02020603050405020304" pitchFamily="18" charset="0"/>
            </a:endParaRPr>
          </a:p>
        </p:txBody>
      </p:sp>
      <p:sp>
        <p:nvSpPr>
          <p:cNvPr id="8" name="Text 6"/>
          <p:cNvSpPr/>
          <p:nvPr/>
        </p:nvSpPr>
        <p:spPr>
          <a:xfrm>
            <a:off x="5325666" y="1648658"/>
            <a:ext cx="3979188" cy="564833"/>
          </a:xfrm>
          <a:prstGeom prst="rect">
            <a:avLst/>
          </a:prstGeom>
          <a:noFill/>
          <a:ln/>
        </p:spPr>
        <p:txBody>
          <a:bodyPr wrap="square" lIns="0" tIns="0" rIns="0" bIns="0" rtlCol="0" anchor="t"/>
          <a:lstStyle/>
          <a:p>
            <a:pPr marL="0" indent="0" algn="l">
              <a:lnSpc>
                <a:spcPts val="2200"/>
              </a:lnSpc>
              <a:buNone/>
            </a:pPr>
            <a:r>
              <a:rPr lang="en-US" sz="2000" kern="0" spc="-28" dirty="0">
                <a:solidFill>
                  <a:srgbClr val="272525"/>
                </a:solidFill>
                <a:latin typeface="Times New Roman" panose="02020603050405020304" pitchFamily="18" charset="0"/>
                <a:ea typeface="Source Sans Pro" pitchFamily="34" charset="-122"/>
                <a:cs typeface="Times New Roman" panose="02020603050405020304" pitchFamily="18" charset="0"/>
              </a:rPr>
              <a:t>Cho phép bạn tự cài đặt các cấu hình chuyên sâu của phần mềm.</a:t>
            </a:r>
            <a:endParaRPr lang="en-US" sz="2000" dirty="0">
              <a:latin typeface="Times New Roman" panose="02020603050405020304" pitchFamily="18" charset="0"/>
              <a:cs typeface="Times New Roman" panose="02020603050405020304" pitchFamily="18" charset="0"/>
            </a:endParaRPr>
          </a:p>
        </p:txBody>
      </p:sp>
      <p:sp>
        <p:nvSpPr>
          <p:cNvPr id="9" name="Shape 7"/>
          <p:cNvSpPr/>
          <p:nvPr/>
        </p:nvSpPr>
        <p:spPr>
          <a:xfrm>
            <a:off x="9490353" y="1090089"/>
            <a:ext cx="4347329" cy="1298377"/>
          </a:xfrm>
          <a:prstGeom prst="roundRect">
            <a:avLst>
              <a:gd name="adj" fmla="val 5710"/>
            </a:avLst>
          </a:prstGeom>
          <a:solidFill>
            <a:srgbClr val="F4D4F7"/>
          </a:solidFill>
          <a:ln w="7620">
            <a:solidFill>
              <a:srgbClr val="DABADD"/>
            </a:solidFill>
            <a:prstDash val="solid"/>
          </a:ln>
        </p:spPr>
        <p:txBody>
          <a:bodyPr/>
          <a:lstStyle/>
          <a:p>
            <a:endParaRPr lang="vi-VN">
              <a:latin typeface="Times New Roman" panose="02020603050405020304" pitchFamily="18" charset="0"/>
              <a:cs typeface="Times New Roman" panose="02020603050405020304" pitchFamily="18" charset="0"/>
            </a:endParaRPr>
          </a:p>
        </p:txBody>
      </p:sp>
      <p:sp>
        <p:nvSpPr>
          <p:cNvPr id="10" name="Text 8"/>
          <p:cNvSpPr/>
          <p:nvPr/>
        </p:nvSpPr>
        <p:spPr>
          <a:xfrm>
            <a:off x="10800695" y="1320403"/>
            <a:ext cx="2076688" cy="259556"/>
          </a:xfrm>
          <a:prstGeom prst="rect">
            <a:avLst/>
          </a:prstGeom>
          <a:noFill/>
          <a:ln/>
        </p:spPr>
        <p:txBody>
          <a:bodyPr wrap="none" lIns="0" tIns="0" rIns="0" bIns="0" rtlCol="0" anchor="t"/>
          <a:lstStyle/>
          <a:p>
            <a:pPr marL="0" indent="0" algn="ctr">
              <a:lnSpc>
                <a:spcPts val="2000"/>
              </a:lnSpc>
              <a:buNone/>
            </a:pPr>
            <a:r>
              <a:rPr lang="en-US" sz="2800" kern="0" spc="-33" dirty="0">
                <a:solidFill>
                  <a:srgbClr val="272525"/>
                </a:solidFill>
                <a:latin typeface="Times New Roman" panose="02020603050405020304" pitchFamily="18" charset="0"/>
                <a:ea typeface="Source Serif Pro Semi Bold" pitchFamily="34" charset="-122"/>
                <a:cs typeface="Times New Roman" panose="02020603050405020304" pitchFamily="18" charset="0"/>
              </a:rPr>
              <a:t>Download Media</a:t>
            </a:r>
            <a:endParaRPr lang="en-US" sz="2800" dirty="0">
              <a:latin typeface="Times New Roman" panose="02020603050405020304" pitchFamily="18" charset="0"/>
              <a:cs typeface="Times New Roman" panose="02020603050405020304" pitchFamily="18" charset="0"/>
            </a:endParaRPr>
          </a:p>
        </p:txBody>
      </p:sp>
      <p:sp>
        <p:nvSpPr>
          <p:cNvPr id="11" name="Text 9"/>
          <p:cNvSpPr/>
          <p:nvPr/>
        </p:nvSpPr>
        <p:spPr>
          <a:xfrm>
            <a:off x="9849445" y="1648658"/>
            <a:ext cx="3979188" cy="564833"/>
          </a:xfrm>
          <a:prstGeom prst="rect">
            <a:avLst/>
          </a:prstGeom>
          <a:noFill/>
          <a:ln/>
        </p:spPr>
        <p:txBody>
          <a:bodyPr wrap="square" lIns="0" tIns="0" rIns="0" bIns="0" rtlCol="0" anchor="t"/>
          <a:lstStyle/>
          <a:p>
            <a:pPr marL="0" indent="0" algn="l">
              <a:lnSpc>
                <a:spcPts val="2200"/>
              </a:lnSpc>
              <a:buNone/>
            </a:pPr>
            <a:r>
              <a:rPr lang="en-US" sz="2000" kern="0" spc="-28" dirty="0">
                <a:solidFill>
                  <a:srgbClr val="272525"/>
                </a:solidFill>
                <a:latin typeface="Times New Roman" panose="02020603050405020304" pitchFamily="18" charset="0"/>
                <a:ea typeface="Source Sans Pro" pitchFamily="34" charset="-122"/>
                <a:cs typeface="Times New Roman" panose="02020603050405020304" pitchFamily="18" charset="0"/>
              </a:rPr>
              <a:t>Tải về file cài đặt offline để cài trên nhiều thiết bị mà không cần tải lại.</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617815" y="2596039"/>
            <a:ext cx="13394769" cy="282416"/>
          </a:xfrm>
          <a:prstGeom prst="rect">
            <a:avLst/>
          </a:prstGeom>
          <a:noFill/>
          <a:ln/>
        </p:spPr>
        <p:txBody>
          <a:bodyPr wrap="none" lIns="0" tIns="0" rIns="0" bIns="0" rtlCol="0" anchor="t"/>
          <a:lstStyle/>
          <a:p>
            <a:pPr marL="0" indent="0" algn="l">
              <a:lnSpc>
                <a:spcPts val="2200"/>
              </a:lnSpc>
              <a:buNone/>
            </a:pPr>
            <a:r>
              <a:rPr lang="en-US" sz="2800" kern="0" spc="-28" dirty="0">
                <a:solidFill>
                  <a:srgbClr val="272525"/>
                </a:solidFill>
                <a:latin typeface="Times New Roman" panose="02020603050405020304" pitchFamily="18" charset="0"/>
                <a:ea typeface="Source Sans Pro" pitchFamily="34" charset="-122"/>
                <a:cs typeface="Times New Roman" panose="02020603050405020304" pitchFamily="18" charset="0"/>
              </a:rPr>
              <a:t>Chọn "Download Media" để tải file ISO (~1GB).</a:t>
            </a:r>
            <a:endParaRPr lang="en-US" sz="2800" dirty="0">
              <a:latin typeface="Times New Roman" panose="02020603050405020304" pitchFamily="18" charset="0"/>
              <a:cs typeface="Times New Roman" panose="02020603050405020304" pitchFamily="18" charset="0"/>
            </a:endParaRPr>
          </a:p>
        </p:txBody>
      </p:sp>
      <p:pic>
        <p:nvPicPr>
          <p:cNvPr id="13" name="Image 0" descr="preencoded.png"/>
          <p:cNvPicPr>
            <a:picLocks noChangeAspect="1"/>
          </p:cNvPicPr>
          <p:nvPr/>
        </p:nvPicPr>
        <p:blipFill>
          <a:blip r:embed="rId3"/>
          <a:stretch>
            <a:fillRect/>
          </a:stretch>
        </p:blipFill>
        <p:spPr>
          <a:xfrm>
            <a:off x="3230880" y="3076932"/>
            <a:ext cx="6973848" cy="5056751"/>
          </a:xfrm>
          <a:prstGeom prst="rect">
            <a:avLst/>
          </a:prstGeom>
        </p:spPr>
      </p:pic>
      <p:sp>
        <p:nvSpPr>
          <p:cNvPr id="14" name="Text 11"/>
          <p:cNvSpPr/>
          <p:nvPr/>
        </p:nvSpPr>
        <p:spPr>
          <a:xfrm>
            <a:off x="617815" y="7465814"/>
            <a:ext cx="13394769" cy="282416"/>
          </a:xfrm>
          <a:prstGeom prst="rect">
            <a:avLst/>
          </a:prstGeom>
          <a:noFill/>
          <a:ln/>
        </p:spPr>
        <p:txBody>
          <a:bodyPr wrap="none" lIns="0" tIns="0" rIns="0" bIns="0" rtlCol="0" anchor="t"/>
          <a:lstStyle/>
          <a:p>
            <a:pPr marL="0" indent="0" algn="l">
              <a:lnSpc>
                <a:spcPts val="2200"/>
              </a:lnSpc>
              <a:buNone/>
            </a:pPr>
            <a:endParaRPr lang="en-US" sz="13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5">
            <a:extLst>
              <a:ext uri="{FF2B5EF4-FFF2-40B4-BE49-F238E27FC236}">
                <a16:creationId xmlns:a16="http://schemas.microsoft.com/office/drawing/2014/main" id="{54EA5844-7ED9-FC97-7659-FB572C0D47D5}"/>
              </a:ext>
            </a:extLst>
          </p:cNvPr>
          <p:cNvSpPr/>
          <p:nvPr/>
        </p:nvSpPr>
        <p:spPr>
          <a:xfrm>
            <a:off x="790229" y="909506"/>
            <a:ext cx="2870835" cy="193119"/>
          </a:xfrm>
          <a:prstGeom prst="rect">
            <a:avLst/>
          </a:prstGeom>
          <a:noFill/>
          <a:ln/>
        </p:spPr>
        <p:txBody>
          <a:bodyPr wrap="none" lIns="0" tIns="0" rIns="0" bIns="0" rtlCol="0" anchor="t"/>
          <a:lstStyle/>
          <a:p>
            <a:pPr marL="0" indent="0" algn="l">
              <a:buNone/>
            </a:pPr>
            <a:r>
              <a:rPr lang="en-US" sz="2800" b="1" kern="0" spc="-24" dirty="0" err="1">
                <a:solidFill>
                  <a:srgbClr val="D73AD7"/>
                </a:solidFill>
                <a:latin typeface="Times New Roman" panose="02020603050405020304" pitchFamily="18" charset="0"/>
                <a:ea typeface="Source Serif Pro Semi Bold" pitchFamily="34" charset="-122"/>
                <a:cs typeface="Times New Roman" panose="02020603050405020304" pitchFamily="18" charset="0"/>
              </a:rPr>
              <a:t>Bước</a:t>
            </a:r>
            <a:r>
              <a:rPr lang="en-US" sz="2800" b="1" kern="0" spc="-2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 4: </a:t>
            </a:r>
            <a:r>
              <a:rPr lang="en-US" sz="2800" b="1" kern="0" spc="-24" dirty="0" err="1">
                <a:solidFill>
                  <a:srgbClr val="D73AD7"/>
                </a:solidFill>
                <a:latin typeface="Times New Roman" panose="02020603050405020304" pitchFamily="18" charset="0"/>
                <a:ea typeface="Source Serif Pro Semi Bold" pitchFamily="34" charset="-122"/>
                <a:cs typeface="Times New Roman" panose="02020603050405020304" pitchFamily="18" charset="0"/>
              </a:rPr>
              <a:t>Kết</a:t>
            </a:r>
            <a:r>
              <a:rPr lang="en-US" sz="2800" b="1" kern="0" spc="-2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 </a:t>
            </a:r>
            <a:r>
              <a:rPr lang="en-US" sz="2800" b="1" kern="0" spc="-24" dirty="0" err="1">
                <a:solidFill>
                  <a:srgbClr val="D73AD7"/>
                </a:solidFill>
                <a:latin typeface="Times New Roman" panose="02020603050405020304" pitchFamily="18" charset="0"/>
                <a:ea typeface="Source Serif Pro Semi Bold" pitchFamily="34" charset="-122"/>
                <a:cs typeface="Times New Roman" panose="02020603050405020304" pitchFamily="18" charset="0"/>
              </a:rPr>
              <a:t>nối</a:t>
            </a:r>
            <a:r>
              <a:rPr lang="en-US" sz="2800" b="1" kern="0" spc="-24" dirty="0">
                <a:solidFill>
                  <a:srgbClr val="D73AD7"/>
                </a:solidFill>
                <a:latin typeface="Times New Roman" panose="02020603050405020304" pitchFamily="18" charset="0"/>
                <a:ea typeface="Source Serif Pro Semi Bold" pitchFamily="34" charset="-122"/>
                <a:cs typeface="Times New Roman" panose="02020603050405020304" pitchFamily="18" charset="0"/>
              </a:rPr>
              <a:t> SQL Server qua IP </a:t>
            </a:r>
            <a:r>
              <a:rPr lang="en-US" sz="2800" b="1" kern="0" spc="-24" dirty="0" err="1">
                <a:solidFill>
                  <a:srgbClr val="D73AD7"/>
                </a:solidFill>
                <a:latin typeface="Times New Roman" panose="02020603050405020304" pitchFamily="18" charset="0"/>
                <a:ea typeface="Source Serif Pro Semi Bold" pitchFamily="34" charset="-122"/>
                <a:cs typeface="Times New Roman" panose="02020603050405020304" pitchFamily="18" charset="0"/>
              </a:rPr>
              <a:t>ZeroTier</a:t>
            </a:r>
            <a:endParaRPr lang="en-US" sz="2800" dirty="0">
              <a:latin typeface="Times New Roman" panose="02020603050405020304" pitchFamily="18" charset="0"/>
              <a:cs typeface="Times New Roman" panose="02020603050405020304" pitchFamily="18" charset="0"/>
            </a:endParaRPr>
          </a:p>
        </p:txBody>
      </p:sp>
      <p:sp>
        <p:nvSpPr>
          <p:cNvPr id="3" name="Text 16">
            <a:extLst>
              <a:ext uri="{FF2B5EF4-FFF2-40B4-BE49-F238E27FC236}">
                <a16:creationId xmlns:a16="http://schemas.microsoft.com/office/drawing/2014/main" id="{2F41E3DA-F062-3EF2-AC6F-9347D14B3154}"/>
              </a:ext>
            </a:extLst>
          </p:cNvPr>
          <p:cNvSpPr/>
          <p:nvPr/>
        </p:nvSpPr>
        <p:spPr>
          <a:xfrm>
            <a:off x="919401" y="1877770"/>
            <a:ext cx="13710999" cy="217646"/>
          </a:xfrm>
          <a:prstGeom prst="rect">
            <a:avLst/>
          </a:prstGeom>
          <a:noFill/>
          <a:ln/>
        </p:spPr>
        <p:txBody>
          <a:bodyPr wrap="none" lIns="0" tIns="0" rIns="0" bIns="0" rtlCol="0" anchor="t"/>
          <a:lstStyle/>
          <a:p>
            <a:pPr marL="342900" indent="-342900" algn="l">
              <a:buSzPct val="100000"/>
              <a:buFont typeface="+mj-lt"/>
              <a:buAutoNum type="arabicPeriod"/>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Chạy </a:t>
            </a:r>
            <a:r>
              <a:rPr lang="en-US" sz="2800" kern="0" spc="-21" dirty="0">
                <a:solidFill>
                  <a:srgbClr val="272525"/>
                </a:solidFill>
                <a:highlight>
                  <a:srgbClr val="F4D4F7"/>
                </a:highlight>
                <a:latin typeface="Times New Roman" panose="02020603050405020304" pitchFamily="18" charset="0"/>
                <a:ea typeface="Consolas" pitchFamily="34" charset="-122"/>
                <a:cs typeface="Times New Roman" panose="02020603050405020304" pitchFamily="18" charset="0"/>
              </a:rPr>
              <a:t>ipconfig</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trên máy SQL Server, tìm IP ZeroTier (thường là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192.168.xx.xx</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4" name="Text 17">
            <a:extLst>
              <a:ext uri="{FF2B5EF4-FFF2-40B4-BE49-F238E27FC236}">
                <a16:creationId xmlns:a16="http://schemas.microsoft.com/office/drawing/2014/main" id="{ED52DCF4-05B3-4275-427C-BEC3DBFFAB54}"/>
              </a:ext>
            </a:extLst>
          </p:cNvPr>
          <p:cNvSpPr/>
          <p:nvPr/>
        </p:nvSpPr>
        <p:spPr>
          <a:xfrm>
            <a:off x="919401" y="2758892"/>
            <a:ext cx="13710999" cy="210026"/>
          </a:xfrm>
          <a:prstGeom prst="rect">
            <a:avLst/>
          </a:prstGeom>
          <a:noFill/>
          <a:ln/>
        </p:spPr>
        <p:txBody>
          <a:bodyPr wrap="none" lIns="0" tIns="0" rIns="0" bIns="0" rtlCol="0" anchor="t"/>
          <a:lstStyle/>
          <a:p>
            <a:pPr marL="342900" indent="-342900" algn="l">
              <a:buSzPct val="100000"/>
              <a:buFont typeface="+mj-lt"/>
              <a:buAutoNum type="arabicPeriod" startAt="2"/>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Trên máy client, mở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SSMS</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và kết nối với:</a:t>
            </a:r>
            <a:endParaRPr lang="en-US" sz="2800" dirty="0">
              <a:latin typeface="Times New Roman" panose="02020603050405020304" pitchFamily="18" charset="0"/>
              <a:cs typeface="Times New Roman" panose="02020603050405020304" pitchFamily="18" charset="0"/>
            </a:endParaRPr>
          </a:p>
        </p:txBody>
      </p:sp>
      <p:sp>
        <p:nvSpPr>
          <p:cNvPr id="5" name="Text 18">
            <a:extLst>
              <a:ext uri="{FF2B5EF4-FFF2-40B4-BE49-F238E27FC236}">
                <a16:creationId xmlns:a16="http://schemas.microsoft.com/office/drawing/2014/main" id="{2BA33C90-450F-B05A-35BB-215B540E32DF}"/>
              </a:ext>
            </a:extLst>
          </p:cNvPr>
          <p:cNvSpPr/>
          <p:nvPr/>
        </p:nvSpPr>
        <p:spPr>
          <a:xfrm>
            <a:off x="3343946" y="3400223"/>
            <a:ext cx="13710999" cy="217646"/>
          </a:xfrm>
          <a:prstGeom prst="rect">
            <a:avLst/>
          </a:prstGeom>
          <a:noFill/>
          <a:ln/>
        </p:spPr>
        <p:txBody>
          <a:bodyPr wrap="none" lIns="0" tIns="0" rIns="0" bIns="0" rtlCol="0" anchor="t"/>
          <a:lstStyle/>
          <a:p>
            <a:pPr marL="0" indent="0" algn="l">
              <a:buNone/>
            </a:pPr>
            <a:r>
              <a:rPr lang="en-US" sz="2800" kern="0" spc="-21" dirty="0">
                <a:solidFill>
                  <a:srgbClr val="272525"/>
                </a:solidFill>
                <a:highlight>
                  <a:srgbClr val="F4D4F7"/>
                </a:highlight>
                <a:latin typeface="Times New Roman" panose="02020603050405020304" pitchFamily="18" charset="0"/>
                <a:ea typeface="Consolas" pitchFamily="34" charset="-122"/>
                <a:cs typeface="Times New Roman" panose="02020603050405020304" pitchFamily="18" charset="0"/>
              </a:rPr>
              <a:t>192.168.165.179,1433</a:t>
            </a:r>
            <a:endParaRPr lang="en-US" sz="2800" dirty="0">
              <a:latin typeface="Times New Roman" panose="02020603050405020304" pitchFamily="18" charset="0"/>
              <a:cs typeface="Times New Roman" panose="02020603050405020304" pitchFamily="18" charset="0"/>
            </a:endParaRPr>
          </a:p>
        </p:txBody>
      </p:sp>
      <p:sp>
        <p:nvSpPr>
          <p:cNvPr id="6" name="Text 19">
            <a:extLst>
              <a:ext uri="{FF2B5EF4-FFF2-40B4-BE49-F238E27FC236}">
                <a16:creationId xmlns:a16="http://schemas.microsoft.com/office/drawing/2014/main" id="{8886DE5C-D39A-4CAE-6329-BC25407CB152}"/>
              </a:ext>
            </a:extLst>
          </p:cNvPr>
          <p:cNvSpPr/>
          <p:nvPr/>
        </p:nvSpPr>
        <p:spPr>
          <a:xfrm>
            <a:off x="919401" y="4263774"/>
            <a:ext cx="13710999" cy="531959"/>
          </a:xfrm>
          <a:prstGeom prst="rect">
            <a:avLst/>
          </a:prstGeom>
          <a:noFill/>
          <a:ln/>
        </p:spPr>
        <p:txBody>
          <a:bodyPr wrap="none" lIns="0" tIns="0" rIns="0" bIns="0" rtlCol="0" anchor="t"/>
          <a:lstStyle/>
          <a:p>
            <a:pPr algn="l">
              <a:buSzPct val="100000"/>
            </a:pP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3. </a:t>
            </a:r>
            <a:r>
              <a:rPr lang="en-US" sz="2800" kern="0" spc="-21" dirty="0" err="1">
                <a:solidFill>
                  <a:srgbClr val="272525"/>
                </a:solidFill>
                <a:latin typeface="Times New Roman" panose="02020603050405020304" pitchFamily="18" charset="0"/>
                <a:ea typeface="Source Sans Pro" pitchFamily="34" charset="-122"/>
                <a:cs typeface="Times New Roman" panose="02020603050405020304" pitchFamily="18" charset="0"/>
              </a:rPr>
              <a:t>Đăng</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nhập bằng SQL Authentication (sa/password).</a:t>
            </a:r>
            <a:endParaRPr lang="en-US" sz="2800" dirty="0">
              <a:latin typeface="Times New Roman" panose="02020603050405020304" pitchFamily="18" charset="0"/>
              <a:cs typeface="Times New Roman" panose="02020603050405020304" pitchFamily="18" charset="0"/>
            </a:endParaRPr>
          </a:p>
        </p:txBody>
      </p:sp>
      <p:sp>
        <p:nvSpPr>
          <p:cNvPr id="7" name="Text 20">
            <a:extLst>
              <a:ext uri="{FF2B5EF4-FFF2-40B4-BE49-F238E27FC236}">
                <a16:creationId xmlns:a16="http://schemas.microsoft.com/office/drawing/2014/main" id="{D9886BF2-F168-3834-873D-E96417AA2E88}"/>
              </a:ext>
            </a:extLst>
          </p:cNvPr>
          <p:cNvSpPr/>
          <p:nvPr/>
        </p:nvSpPr>
        <p:spPr>
          <a:xfrm>
            <a:off x="919401" y="5373592"/>
            <a:ext cx="13710999" cy="210026"/>
          </a:xfrm>
          <a:prstGeom prst="rect">
            <a:avLst/>
          </a:prstGeom>
          <a:noFill/>
          <a:ln/>
        </p:spPr>
        <p:txBody>
          <a:bodyPr wrap="none" lIns="0" tIns="0" rIns="0" bIns="0" rtlCol="0" anchor="t"/>
          <a:lstStyle/>
          <a:p>
            <a:pPr marL="0" indent="0" algn="l">
              <a:buNone/>
            </a:pPr>
            <a:r>
              <a:rPr lang="en-US" sz="2800" kern="0" spc="-21" dirty="0">
                <a:solidFill>
                  <a:srgbClr val="000000"/>
                </a:solidFill>
                <a:latin typeface="Times New Roman" panose="02020603050405020304" pitchFamily="18" charset="0"/>
                <a:ea typeface="Source Sans Pro" pitchFamily="34" charset="-122"/>
                <a:cs typeface="Times New Roman" panose="02020603050405020304" pitchFamily="18" charset="0"/>
              </a:rPr>
              <a:t>✅</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b="1"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Giờ bạn có thể kết nối SQL Server từ xa mà không cần NAT port!</a:t>
            </a:r>
            <a:r>
              <a:rPr lang="en-US" sz="2800" kern="0" spc="-21"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kern="0" spc="-21" dirty="0">
                <a:solidFill>
                  <a:srgbClr val="000000"/>
                </a:solidFill>
                <a:latin typeface="Times New Roman" panose="02020603050405020304" pitchFamily="18" charset="0"/>
                <a:ea typeface="Source Sans Pro"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8" name="Text 21">
            <a:extLst>
              <a:ext uri="{FF2B5EF4-FFF2-40B4-BE49-F238E27FC236}">
                <a16:creationId xmlns:a16="http://schemas.microsoft.com/office/drawing/2014/main" id="{5D454E56-DB78-C568-F27B-44591469D8D2}"/>
              </a:ext>
            </a:extLst>
          </p:cNvPr>
          <p:cNvSpPr/>
          <p:nvPr/>
        </p:nvSpPr>
        <p:spPr>
          <a:xfrm>
            <a:off x="919401" y="3985702"/>
            <a:ext cx="13710999" cy="210026"/>
          </a:xfrm>
          <a:prstGeom prst="rect">
            <a:avLst/>
          </a:prstGeom>
          <a:noFill/>
          <a:ln/>
        </p:spPr>
        <p:txBody>
          <a:bodyPr wrap="none" lIns="0" tIns="0" rIns="0" bIns="0" rtlCol="0" anchor="t"/>
          <a:lstStyle/>
          <a:p>
            <a:pPr marL="0" indent="0" algn="ctr">
              <a:buNone/>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688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95801" y="546735"/>
            <a:ext cx="3742373" cy="467678"/>
          </a:xfrm>
          <a:prstGeom prst="rect">
            <a:avLst/>
          </a:prstGeom>
          <a:noFill/>
          <a:ln/>
        </p:spPr>
        <p:txBody>
          <a:bodyPr wrap="none" lIns="0" tIns="0" rIns="0" bIns="0" rtlCol="0" anchor="t"/>
          <a:lstStyle/>
          <a:p>
            <a:pPr marL="0" indent="0" algn="l">
              <a:lnSpc>
                <a:spcPts val="3650"/>
              </a:lnSpc>
              <a:buNone/>
            </a:pPr>
            <a:r>
              <a:rPr lang="en-US" sz="3600" kern="0" spc="-59"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4: Chọn ISO</a:t>
            </a:r>
            <a:endParaRPr lang="en-US" sz="36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695801" y="1461611"/>
            <a:ext cx="7749183" cy="6147911"/>
          </a:xfrm>
          <a:prstGeom prst="rect">
            <a:avLst/>
          </a:prstGeom>
        </p:spPr>
      </p:pic>
      <p:sp>
        <p:nvSpPr>
          <p:cNvPr id="4" name="Text 1"/>
          <p:cNvSpPr/>
          <p:nvPr/>
        </p:nvSpPr>
        <p:spPr>
          <a:xfrm>
            <a:off x="8706016" y="2095928"/>
            <a:ext cx="5004435" cy="318135"/>
          </a:xfrm>
          <a:prstGeom prst="rect">
            <a:avLst/>
          </a:prstGeom>
          <a:noFill/>
          <a:ln/>
        </p:spPr>
        <p:txBody>
          <a:bodyPr wrap="none" lIns="0" tIns="0" rIns="0" bIns="0" rtlCol="0" anchor="t"/>
          <a:lstStyle/>
          <a:p>
            <a:pPr marL="342900" indent="-342900" algn="l">
              <a:lnSpc>
                <a:spcPts val="2500"/>
              </a:lnSpc>
              <a:buSzPct val="100000"/>
              <a:buChar char="•"/>
            </a:pP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Sau khi chọn file ISO,</a:t>
            </a:r>
          </a:p>
          <a:p>
            <a:pPr algn="l">
              <a:lnSpc>
                <a:spcPts val="2500"/>
              </a:lnSpc>
              <a:buSzPct val="100000"/>
            </a:pPr>
            <a:r>
              <a:rPr lang="en-US" sz="2800" kern="0" spc="-31" dirty="0" err="1">
                <a:solidFill>
                  <a:srgbClr val="272525"/>
                </a:solidFill>
                <a:latin typeface="Times New Roman" panose="02020603050405020304" pitchFamily="18" charset="0"/>
                <a:ea typeface="Source Sans Pro" pitchFamily="34" charset="-122"/>
                <a:cs typeface="Times New Roman" panose="02020603050405020304" pitchFamily="18" charset="0"/>
              </a:rPr>
              <a:t>bạn</a:t>
            </a: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 cần tiến hành tải xuống file đó</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8706017" y="3912821"/>
            <a:ext cx="5004435" cy="636270"/>
          </a:xfrm>
          <a:prstGeom prst="rect">
            <a:avLst/>
          </a:prstGeom>
          <a:noFill/>
          <a:ln/>
        </p:spPr>
        <p:txBody>
          <a:bodyPr wrap="square" lIns="0" tIns="0" rIns="0" bIns="0" rtlCol="0" anchor="t"/>
          <a:lstStyle/>
          <a:p>
            <a:pPr marL="342900" indent="-342900" algn="l">
              <a:lnSpc>
                <a:spcPts val="2500"/>
              </a:lnSpc>
              <a:buSzPct val="100000"/>
              <a:buChar char="•"/>
            </a:pP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Quá trình tải xuống có thể mất một vài phút tùy thuộc vào tốc độ kết nối internet của bạn</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8706017" y="5921693"/>
            <a:ext cx="5004435" cy="636270"/>
          </a:xfrm>
          <a:prstGeom prst="rect">
            <a:avLst/>
          </a:prstGeom>
          <a:noFill/>
          <a:ln/>
        </p:spPr>
        <p:txBody>
          <a:bodyPr wrap="square" lIns="0" tIns="0" rIns="0" bIns="0" rtlCol="0" anchor="t"/>
          <a:lstStyle/>
          <a:p>
            <a:pPr marL="342900" indent="-342900" algn="l">
              <a:lnSpc>
                <a:spcPts val="2500"/>
              </a:lnSpc>
              <a:buSzPct val="100000"/>
              <a:buChar char="•"/>
            </a:pPr>
            <a:r>
              <a:rPr lang="en-US" sz="2800" kern="0" spc="-31" dirty="0">
                <a:solidFill>
                  <a:srgbClr val="272525"/>
                </a:solidFill>
                <a:latin typeface="Times New Roman" panose="02020603050405020304" pitchFamily="18" charset="0"/>
                <a:ea typeface="Source Sans Pro" pitchFamily="34" charset="-122"/>
                <a:cs typeface="Times New Roman" panose="02020603050405020304" pitchFamily="18" charset="0"/>
              </a:rPr>
              <a:t>Hãy đảm bảo rằng bạn có đủ dung lượng trống trên thiết bị để lưu trữ file ISO</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695801" y="8056721"/>
            <a:ext cx="13238798" cy="318135"/>
          </a:xfrm>
          <a:prstGeom prst="rect">
            <a:avLst/>
          </a:prstGeom>
          <a:noFill/>
          <a:ln/>
        </p:spPr>
        <p:txBody>
          <a:bodyPr wrap="none" lIns="0" tIns="0" rIns="0" bIns="0" rtlCol="0" anchor="t"/>
          <a:lstStyle/>
          <a:p>
            <a:pPr marL="0" indent="0" algn="l">
              <a:lnSpc>
                <a:spcPts val="2500"/>
              </a:lnSpc>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5814" y="625197"/>
            <a:ext cx="6965037" cy="534948"/>
          </a:xfrm>
          <a:prstGeom prst="rect">
            <a:avLst/>
          </a:prstGeom>
          <a:noFill/>
          <a:ln/>
        </p:spPr>
        <p:txBody>
          <a:bodyPr wrap="none" lIns="0" tIns="0" rIns="0" bIns="0" rtlCol="0" anchor="t"/>
          <a:lstStyle/>
          <a:p>
            <a:pPr marL="0" indent="0" algn="l">
              <a:lnSpc>
                <a:spcPts val="4200"/>
              </a:lnSpc>
              <a:buNone/>
            </a:pPr>
            <a:r>
              <a:rPr lang="en-US" sz="3600" b="1" kern="0" spc="-67"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5: Mount file ISO và chạy cài đặt</a:t>
            </a:r>
            <a:endParaRPr lang="en-US" sz="3600" b="1"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95814" y="1614845"/>
            <a:ext cx="11027926" cy="724733"/>
          </a:xfrm>
          <a:prstGeom prst="rect">
            <a:avLst/>
          </a:prstGeom>
        </p:spPr>
      </p:pic>
      <p:sp>
        <p:nvSpPr>
          <p:cNvPr id="4" name="Text 1"/>
          <p:cNvSpPr/>
          <p:nvPr/>
        </p:nvSpPr>
        <p:spPr>
          <a:xfrm>
            <a:off x="795814" y="2595324"/>
            <a:ext cx="13038773" cy="363855"/>
          </a:xfrm>
          <a:prstGeom prst="rect">
            <a:avLst/>
          </a:prstGeom>
          <a:noFill/>
          <a:ln/>
        </p:spPr>
        <p:txBody>
          <a:bodyPr wrap="none" lIns="0" tIns="0" rIns="0" bIns="0" rtlCol="0" anchor="t"/>
          <a:lstStyle/>
          <a:p>
            <a:pPr marL="342900" indent="-342900" algn="l">
              <a:lnSpc>
                <a:spcPts val="2850"/>
              </a:lnSpc>
              <a:buSzPct val="100000"/>
              <a:buChar char="•"/>
            </a:pPr>
            <a:r>
              <a:rPr lang="en-US" sz="2800"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Click chuột phải vào file </a:t>
            </a:r>
            <a:r>
              <a:rPr lang="en-US" sz="2800" b="1"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ISO</a:t>
            </a:r>
            <a:r>
              <a:rPr lang="en-US" sz="2800"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 &gt; Chọn </a:t>
            </a:r>
            <a:r>
              <a:rPr lang="en-US" sz="2800" b="1"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Mount</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795814" y="3038713"/>
            <a:ext cx="13038773" cy="363855"/>
          </a:xfrm>
          <a:prstGeom prst="rect">
            <a:avLst/>
          </a:prstGeom>
          <a:noFill/>
          <a:ln/>
        </p:spPr>
        <p:txBody>
          <a:bodyPr wrap="none" lIns="0" tIns="0" rIns="0" bIns="0" rtlCol="0" anchor="t"/>
          <a:lstStyle/>
          <a:p>
            <a:pPr marL="342900" indent="-342900" algn="l">
              <a:lnSpc>
                <a:spcPts val="2850"/>
              </a:lnSpc>
              <a:buSzPct val="100000"/>
              <a:buChar char="•"/>
            </a:pPr>
            <a:r>
              <a:rPr lang="en-US" sz="2800"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Vào </a:t>
            </a:r>
            <a:r>
              <a:rPr lang="en-US" sz="2800" b="1"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This PC</a:t>
            </a:r>
            <a:r>
              <a:rPr lang="en-US" sz="2800"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 mở đĩa ảo vừa mount</a:t>
            </a:r>
            <a:endParaRPr lang="en-US" sz="28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4924663" y="3658314"/>
            <a:ext cx="4780955" cy="2708910"/>
          </a:xfrm>
          <a:prstGeom prst="rect">
            <a:avLst/>
          </a:prstGeom>
        </p:spPr>
      </p:pic>
      <p:sp>
        <p:nvSpPr>
          <p:cNvPr id="7" name="Text 3"/>
          <p:cNvSpPr/>
          <p:nvPr/>
        </p:nvSpPr>
        <p:spPr>
          <a:xfrm>
            <a:off x="795814" y="6622971"/>
            <a:ext cx="13038773" cy="363855"/>
          </a:xfrm>
          <a:prstGeom prst="rect">
            <a:avLst/>
          </a:prstGeom>
          <a:noFill/>
          <a:ln/>
        </p:spPr>
        <p:txBody>
          <a:bodyPr wrap="none" lIns="0" tIns="0" rIns="0" bIns="0" rtlCol="0" anchor="t"/>
          <a:lstStyle/>
          <a:p>
            <a:pPr marL="342900" indent="-342900" algn="l">
              <a:lnSpc>
                <a:spcPts val="2850"/>
              </a:lnSpc>
              <a:buSzPct val="100000"/>
              <a:buChar char="•"/>
            </a:pPr>
            <a:r>
              <a:rPr lang="en-US" sz="2800"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Chạy file </a:t>
            </a:r>
            <a:r>
              <a:rPr lang="en-US" sz="2800" b="1" kern="0" spc="-36" dirty="0">
                <a:solidFill>
                  <a:srgbClr val="272525"/>
                </a:solidFill>
                <a:latin typeface="Times New Roman" panose="02020603050405020304" pitchFamily="18" charset="0"/>
                <a:ea typeface="Source Sans Pro" pitchFamily="34" charset="-122"/>
                <a:cs typeface="Times New Roman" panose="02020603050405020304" pitchFamily="18" charset="0"/>
              </a:rPr>
              <a:t>setup</a:t>
            </a:r>
            <a:endParaRPr lang="en-US" sz="2800" dirty="0">
              <a:latin typeface="Times New Roman" panose="02020603050405020304" pitchFamily="18" charset="0"/>
              <a:cs typeface="Times New Roman" panose="02020603050405020304" pitchFamily="18" charset="0"/>
            </a:endParaRPr>
          </a:p>
        </p:txBody>
      </p:sp>
      <p:sp>
        <p:nvSpPr>
          <p:cNvPr id="8" name="Text 4"/>
          <p:cNvSpPr/>
          <p:nvPr/>
        </p:nvSpPr>
        <p:spPr>
          <a:xfrm>
            <a:off x="795814" y="7242572"/>
            <a:ext cx="13038773" cy="363855"/>
          </a:xfrm>
          <a:prstGeom prst="rect">
            <a:avLst/>
          </a:prstGeom>
          <a:noFill/>
          <a:ln/>
        </p:spPr>
        <p:txBody>
          <a:bodyPr wrap="none" lIns="0" tIns="0" rIns="0" bIns="0" rtlCol="0" anchor="t"/>
          <a:lstStyle/>
          <a:p>
            <a:pPr marL="0" indent="0" algn="l">
              <a:lnSpc>
                <a:spcPts val="2850"/>
              </a:lnSpc>
              <a:buNone/>
            </a:pPr>
            <a:endParaRPr lang="en-US" sz="17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28982" y="337066"/>
            <a:ext cx="3208853" cy="288369"/>
          </a:xfrm>
          <a:prstGeom prst="rect">
            <a:avLst/>
          </a:prstGeom>
          <a:noFill/>
          <a:ln/>
        </p:spPr>
        <p:txBody>
          <a:bodyPr wrap="none" lIns="0" tIns="0" rIns="0" bIns="0" rtlCol="0" anchor="t"/>
          <a:lstStyle/>
          <a:p>
            <a:pPr marL="0" indent="0" algn="l">
              <a:lnSpc>
                <a:spcPts val="2250"/>
              </a:lnSpc>
              <a:buNone/>
            </a:pPr>
            <a:r>
              <a:rPr lang="en-US" sz="3600" b="1" kern="0" spc="-36"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6: Chọn cài đặt SQL Server</a:t>
            </a:r>
            <a:endParaRPr lang="en-US" sz="3600" dirty="0">
              <a:latin typeface="Times New Roman" panose="02020603050405020304" pitchFamily="18" charset="0"/>
              <a:cs typeface="Times New Roman" panose="02020603050405020304" pitchFamily="18" charset="0"/>
            </a:endParaRPr>
          </a:p>
        </p:txBody>
      </p:sp>
      <p:sp>
        <p:nvSpPr>
          <p:cNvPr id="3" name="Text 1"/>
          <p:cNvSpPr/>
          <p:nvPr/>
        </p:nvSpPr>
        <p:spPr>
          <a:xfrm>
            <a:off x="428982" y="1750080"/>
            <a:ext cx="6191737" cy="5808007"/>
          </a:xfrm>
          <a:prstGeom prst="rect">
            <a:avLst/>
          </a:prstGeom>
          <a:noFill/>
          <a:ln/>
        </p:spPr>
        <p:txBody>
          <a:bodyPr wrap="none" lIns="0" tIns="0" rIns="0" bIns="0" rtlCol="0" anchor="t"/>
          <a:lstStyle/>
          <a:p>
            <a:pPr marL="342900" indent="-342900" algn="l">
              <a:lnSpc>
                <a:spcPts val="1500"/>
              </a:lnSpc>
              <a:buSzPct val="100000"/>
              <a:buChar char="•"/>
            </a:pPr>
            <a:r>
              <a:rPr lang="en-US" sz="2800" kern="0" spc="-19" dirty="0" err="1">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28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800" b="1"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Installation</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428982" y="2613327"/>
            <a:ext cx="13772436" cy="196215"/>
          </a:xfrm>
          <a:prstGeom prst="rect">
            <a:avLst/>
          </a:prstGeom>
          <a:noFill/>
          <a:ln/>
        </p:spPr>
        <p:txBody>
          <a:bodyPr wrap="none" lIns="0" tIns="0" rIns="0" bIns="0" rtlCol="0" anchor="t"/>
          <a:lstStyle/>
          <a:p>
            <a:pPr marL="342900" indent="-342900" algn="l">
              <a:lnSpc>
                <a:spcPts val="1500"/>
              </a:lnSpc>
              <a:buSzPct val="100000"/>
              <a:buChar char="•"/>
            </a:pPr>
            <a:r>
              <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Chọn </a:t>
            </a:r>
            <a:r>
              <a:rPr lang="en-US" sz="2400" b="1"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"New SQL Server stand-alone installation"</a:t>
            </a:r>
            <a:endParaRPr lang="en-US" sz="24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7136844" y="1413081"/>
            <a:ext cx="7493556" cy="5639276"/>
          </a:xfrm>
          <a:prstGeom prst="rect">
            <a:avLst/>
          </a:prstGeom>
        </p:spPr>
      </p:pic>
      <p:sp>
        <p:nvSpPr>
          <p:cNvPr id="6" name="Text 3"/>
          <p:cNvSpPr/>
          <p:nvPr/>
        </p:nvSpPr>
        <p:spPr>
          <a:xfrm>
            <a:off x="428982" y="3272862"/>
            <a:ext cx="13772436" cy="196215"/>
          </a:xfrm>
          <a:prstGeom prst="rect">
            <a:avLst/>
          </a:prstGeom>
          <a:noFill/>
          <a:ln/>
        </p:spPr>
        <p:txBody>
          <a:bodyPr wrap="none" lIns="0" tIns="0" rIns="0" bIns="0" rtlCol="0" anchor="t"/>
          <a:lstStyle/>
          <a:p>
            <a:pPr marL="342900" indent="-342900" algn="l">
              <a:lnSpc>
                <a:spcPts val="1500"/>
              </a:lnSpc>
              <a:buSzPct val="100000"/>
              <a:buChar char="•"/>
            </a:pPr>
            <a:r>
              <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Chọn các thành phần </a:t>
            </a:r>
            <a:r>
              <a:rPr lang="en-US" sz="2400" kern="0" spc="-19" dirty="0" err="1">
                <a:solidFill>
                  <a:srgbClr val="272525"/>
                </a:solidFill>
                <a:latin typeface="Times New Roman" panose="02020603050405020304" pitchFamily="18" charset="0"/>
                <a:ea typeface="Source Sans Pro" pitchFamily="34" charset="-122"/>
                <a:cs typeface="Times New Roman" panose="02020603050405020304" pitchFamily="18" charset="0"/>
              </a:rPr>
              <a:t>cần</a:t>
            </a:r>
            <a:r>
              <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400" kern="0" spc="-19" dirty="0" err="1">
                <a:solidFill>
                  <a:srgbClr val="272525"/>
                </a:solidFill>
                <a:latin typeface="Times New Roman" panose="02020603050405020304" pitchFamily="18" charset="0"/>
                <a:ea typeface="Source Sans Pro" pitchFamily="34" charset="-122"/>
                <a:cs typeface="Times New Roman" panose="02020603050405020304" pitchFamily="18" charset="0"/>
              </a:rPr>
              <a:t>cài</a:t>
            </a:r>
            <a:endPar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marL="342900" indent="-342900" algn="l">
              <a:lnSpc>
                <a:spcPts val="1500"/>
              </a:lnSpc>
              <a:buSzPct val="100000"/>
              <a:buChar char="•"/>
            </a:pPr>
            <a:endPar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endParaRPr>
          </a:p>
          <a:p>
            <a:pPr algn="l">
              <a:lnSpc>
                <a:spcPts val="1500"/>
              </a:lnSpc>
              <a:buSzPct val="100000"/>
            </a:pPr>
            <a:r>
              <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(đề nghiệm chọn </a:t>
            </a:r>
            <a:r>
              <a:rPr lang="en-US" sz="2400" b="1"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Database Engine Services</a:t>
            </a:r>
            <a:r>
              <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428982" y="3813573"/>
            <a:ext cx="13772436" cy="196215"/>
          </a:xfrm>
          <a:prstGeom prst="rect">
            <a:avLst/>
          </a:prstGeom>
          <a:noFill/>
          <a:ln/>
        </p:spPr>
        <p:txBody>
          <a:bodyPr wrap="none" lIns="0" tIns="0" rIns="0" bIns="0" rtlCol="0" anchor="t"/>
          <a:lstStyle/>
          <a:p>
            <a:pPr marL="342900" indent="-342900" algn="l">
              <a:lnSpc>
                <a:spcPts val="1500"/>
              </a:lnSpc>
              <a:buSzPct val="100000"/>
              <a:buChar char="•"/>
            </a:pP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428982" y="5715397"/>
            <a:ext cx="13772436" cy="196215"/>
          </a:xfrm>
          <a:prstGeom prst="rect">
            <a:avLst/>
          </a:prstGeom>
          <a:noFill/>
          <a:ln/>
        </p:spPr>
        <p:txBody>
          <a:bodyPr wrap="none" lIns="0" tIns="0" rIns="0" bIns="0" rtlCol="0" anchor="t"/>
          <a:lstStyle/>
          <a:p>
            <a:pPr marL="342900" indent="-342900" algn="l">
              <a:lnSpc>
                <a:spcPts val="1500"/>
              </a:lnSpc>
              <a:buSzPct val="100000"/>
              <a:buChar char="•"/>
            </a:pPr>
            <a:r>
              <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Nhấn </a:t>
            </a:r>
            <a:r>
              <a:rPr lang="en-US" sz="2400" b="1"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Install</a:t>
            </a:r>
            <a:r>
              <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 và chờ hoàn tất</a:t>
            </a:r>
            <a:endParaRPr lang="en-US" sz="2400" dirty="0">
              <a:latin typeface="Times New Roman" panose="02020603050405020304" pitchFamily="18" charset="0"/>
              <a:cs typeface="Times New Roman" panose="02020603050405020304" pitchFamily="18" charset="0"/>
            </a:endParaRPr>
          </a:p>
        </p:txBody>
      </p:sp>
      <p:sp>
        <p:nvSpPr>
          <p:cNvPr id="10" name="Hộp Văn bản 9">
            <a:extLst>
              <a:ext uri="{FF2B5EF4-FFF2-40B4-BE49-F238E27FC236}">
                <a16:creationId xmlns:a16="http://schemas.microsoft.com/office/drawing/2014/main" id="{52BF8FC1-6118-4A60-7314-D47EEF06F75D}"/>
              </a:ext>
            </a:extLst>
          </p:cNvPr>
          <p:cNvSpPr txBox="1"/>
          <p:nvPr/>
        </p:nvSpPr>
        <p:spPr>
          <a:xfrm>
            <a:off x="315410" y="4119081"/>
            <a:ext cx="6513653" cy="1133965"/>
          </a:xfrm>
          <a:prstGeom prst="rect">
            <a:avLst/>
          </a:prstGeom>
          <a:noFill/>
        </p:spPr>
        <p:txBody>
          <a:bodyPr wrap="square">
            <a:spAutoFit/>
          </a:bodyPr>
          <a:lstStyle/>
          <a:p>
            <a:pPr marL="342900" indent="-342900">
              <a:lnSpc>
                <a:spcPct val="150000"/>
              </a:lnSpc>
              <a:buSzPct val="100000"/>
              <a:buChar char="•"/>
            </a:pPr>
            <a:r>
              <a:rPr lang="en-US" sz="2400" kern="0" spc="-19" dirty="0" err="1">
                <a:solidFill>
                  <a:srgbClr val="272525"/>
                </a:solidFill>
                <a:latin typeface="Times New Roman" panose="02020603050405020304" pitchFamily="18" charset="0"/>
                <a:ea typeface="Source Sans Pro" pitchFamily="34" charset="-122"/>
                <a:cs typeface="Times New Roman" panose="02020603050405020304" pitchFamily="18" charset="0"/>
              </a:rPr>
              <a:t>Cấu</a:t>
            </a:r>
            <a:r>
              <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400" kern="0" spc="-19" dirty="0" err="1">
                <a:solidFill>
                  <a:srgbClr val="272525"/>
                </a:solidFill>
                <a:latin typeface="Times New Roman" panose="02020603050405020304" pitchFamily="18" charset="0"/>
                <a:ea typeface="Source Sans Pro" pitchFamily="34" charset="-122"/>
                <a:cs typeface="Times New Roman" panose="02020603050405020304" pitchFamily="18" charset="0"/>
              </a:rPr>
              <a:t>hình</a:t>
            </a:r>
            <a:r>
              <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 Authentication Mode: </a:t>
            </a:r>
            <a:r>
              <a:rPr lang="en-US" sz="2400" b="1"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Mixed Mode</a:t>
            </a:r>
            <a:r>
              <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400" kern="0" spc="-19" dirty="0" err="1">
                <a:solidFill>
                  <a:srgbClr val="272525"/>
                </a:solidFill>
                <a:latin typeface="Times New Roman" panose="02020603050405020304" pitchFamily="18" charset="0"/>
                <a:ea typeface="Source Sans Pro" pitchFamily="34" charset="-122"/>
                <a:cs typeface="Times New Roman" panose="02020603050405020304" pitchFamily="18" charset="0"/>
              </a:rPr>
              <a:t>hoặc</a:t>
            </a:r>
            <a:r>
              <a:rPr lang="en-US" sz="2400"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 </a:t>
            </a:r>
            <a:r>
              <a:rPr lang="en-US" sz="2400" b="1" kern="0" spc="-19" dirty="0">
                <a:solidFill>
                  <a:srgbClr val="272525"/>
                </a:solidFill>
                <a:latin typeface="Times New Roman" panose="02020603050405020304" pitchFamily="18" charset="0"/>
                <a:ea typeface="Source Sans Pro" pitchFamily="34" charset="-122"/>
                <a:cs typeface="Times New Roman" panose="02020603050405020304" pitchFamily="18" charset="0"/>
              </a:rPr>
              <a:t>Windows Authentication</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3425" y="576263"/>
            <a:ext cx="9780627" cy="493038"/>
          </a:xfrm>
          <a:prstGeom prst="rect">
            <a:avLst/>
          </a:prstGeom>
          <a:noFill/>
          <a:ln/>
        </p:spPr>
        <p:txBody>
          <a:bodyPr wrap="none" lIns="0" tIns="0" rIns="0" bIns="0" rtlCol="0" anchor="t"/>
          <a:lstStyle/>
          <a:p>
            <a:pPr marL="0" indent="0" algn="l">
              <a:lnSpc>
                <a:spcPts val="3850"/>
              </a:lnSpc>
              <a:buNone/>
            </a:pPr>
            <a:r>
              <a:rPr lang="en-US" sz="3600" b="1" kern="0" spc="-62" dirty="0">
                <a:solidFill>
                  <a:srgbClr val="D73AD7"/>
                </a:solidFill>
                <a:latin typeface="Times New Roman" panose="02020603050405020304" pitchFamily="18" charset="0"/>
                <a:ea typeface="Source Serif Pro Semi Bold" pitchFamily="34" charset="-122"/>
                <a:cs typeface="Times New Roman" panose="02020603050405020304" pitchFamily="18" charset="0"/>
              </a:rPr>
              <a:t>Bước 7: SQL Server 2022 Setup (Trình cài đặt SQL Server).</a:t>
            </a:r>
            <a:endParaRPr lang="en-US" sz="3600" b="1" dirty="0">
              <a:latin typeface="Times New Roman" panose="02020603050405020304" pitchFamily="18" charset="0"/>
              <a:cs typeface="Times New Roman" panose="02020603050405020304" pitchFamily="18" charset="0"/>
            </a:endParaRPr>
          </a:p>
        </p:txBody>
      </p:sp>
      <p:sp>
        <p:nvSpPr>
          <p:cNvPr id="3" name="Text 1"/>
          <p:cNvSpPr/>
          <p:nvPr/>
        </p:nvSpPr>
        <p:spPr>
          <a:xfrm>
            <a:off x="733425" y="1378387"/>
            <a:ext cx="6052542" cy="335280"/>
          </a:xfrm>
          <a:prstGeom prst="rect">
            <a:avLst/>
          </a:prstGeom>
          <a:noFill/>
          <a:ln/>
        </p:spPr>
        <p:txBody>
          <a:bodyPr wrap="none" lIns="0" tIns="0" rIns="0" bIns="0" rtlCol="0" anchor="t"/>
          <a:lstStyle/>
          <a:p>
            <a:pPr marL="342900" indent="-342900" algn="l">
              <a:lnSpc>
                <a:spcPts val="2600"/>
              </a:lnSpc>
              <a:buSzPct val="100000"/>
              <a:buChar char="•"/>
            </a:pPr>
            <a:r>
              <a:rPr lang="en-US" sz="2800" kern="0" spc="-33" dirty="0">
                <a:solidFill>
                  <a:srgbClr val="272525"/>
                </a:solidFill>
                <a:latin typeface="Times New Roman" panose="02020603050405020304" pitchFamily="18" charset="0"/>
                <a:ea typeface="Source Sans Pro" pitchFamily="34" charset="-122"/>
                <a:cs typeface="Times New Roman" panose="02020603050405020304" pitchFamily="18" charset="0"/>
              </a:rPr>
              <a:t>Chọn </a:t>
            </a:r>
            <a:r>
              <a:rPr lang="en-US" sz="2800" b="1" kern="0" spc="-33" dirty="0">
                <a:solidFill>
                  <a:srgbClr val="272525"/>
                </a:solidFill>
                <a:latin typeface="Times New Roman" panose="02020603050405020304" pitchFamily="18" charset="0"/>
                <a:ea typeface="Source Sans Pro" pitchFamily="34" charset="-122"/>
                <a:cs typeface="Times New Roman" panose="02020603050405020304" pitchFamily="18" charset="0"/>
              </a:rPr>
              <a:t>Developer Edition</a:t>
            </a:r>
            <a:r>
              <a:rPr lang="en-US" sz="2800" kern="0" spc="-33" dirty="0">
                <a:solidFill>
                  <a:srgbClr val="272525"/>
                </a:solidFill>
                <a:latin typeface="Times New Roman" panose="02020603050405020304" pitchFamily="18" charset="0"/>
                <a:ea typeface="Source Sans Pro" pitchFamily="34" charset="-122"/>
                <a:cs typeface="Times New Roman" panose="02020603050405020304" pitchFamily="18" charset="0"/>
              </a:rPr>
              <a:t> &gt; Next</a:t>
            </a:r>
            <a:endParaRPr lang="en-US" sz="28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33424" y="1949410"/>
            <a:ext cx="6515010" cy="5707857"/>
          </a:xfrm>
          <a:prstGeom prst="rect">
            <a:avLst/>
          </a:prstGeom>
        </p:spPr>
      </p:pic>
      <p:sp>
        <p:nvSpPr>
          <p:cNvPr id="5" name="Text 2"/>
          <p:cNvSpPr/>
          <p:nvPr/>
        </p:nvSpPr>
        <p:spPr>
          <a:xfrm>
            <a:off x="7304842" y="1378387"/>
            <a:ext cx="6599634" cy="335280"/>
          </a:xfrm>
          <a:prstGeom prst="rect">
            <a:avLst/>
          </a:prstGeom>
          <a:noFill/>
          <a:ln/>
        </p:spPr>
        <p:txBody>
          <a:bodyPr wrap="none" lIns="0" tIns="0" rIns="0" bIns="0" rtlCol="0" anchor="t"/>
          <a:lstStyle/>
          <a:p>
            <a:pPr marL="342900" indent="-342900" algn="l">
              <a:lnSpc>
                <a:spcPts val="2600"/>
              </a:lnSpc>
              <a:buSzPct val="100000"/>
              <a:buChar char="•"/>
            </a:pPr>
            <a:r>
              <a:rPr lang="en-US" sz="2800" kern="0" spc="-33" dirty="0">
                <a:solidFill>
                  <a:srgbClr val="272525"/>
                </a:solidFill>
                <a:latin typeface="Times New Roman" panose="02020603050405020304" pitchFamily="18" charset="0"/>
                <a:ea typeface="Source Sans Pro" pitchFamily="34" charset="-122"/>
                <a:cs typeface="Times New Roman" panose="02020603050405020304" pitchFamily="18" charset="0"/>
              </a:rPr>
              <a:t>Chọn</a:t>
            </a:r>
            <a:r>
              <a:rPr lang="en-US" sz="2800" b="1" kern="0" spc="-33" dirty="0">
                <a:solidFill>
                  <a:srgbClr val="272525"/>
                </a:solidFill>
                <a:latin typeface="Times New Roman" panose="02020603050405020304" pitchFamily="18" charset="0"/>
                <a:ea typeface="Source Sans Pro" pitchFamily="34" charset="-122"/>
                <a:cs typeface="Times New Roman" panose="02020603050405020304" pitchFamily="18" charset="0"/>
              </a:rPr>
              <a:t> I accept the</a:t>
            </a:r>
            <a:r>
              <a:rPr lang="en-US" sz="2800" kern="0" spc="-33" dirty="0">
                <a:solidFill>
                  <a:srgbClr val="272525"/>
                </a:solidFill>
                <a:latin typeface="Times New Roman" panose="02020603050405020304" pitchFamily="18" charset="0"/>
                <a:ea typeface="Source Sans Pro" pitchFamily="34" charset="-122"/>
                <a:cs typeface="Times New Roman" panose="02020603050405020304" pitchFamily="18" charset="0"/>
              </a:rPr>
              <a:t>  &gt; Next</a:t>
            </a:r>
            <a:endParaRPr lang="en-US" sz="28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7304842" y="1949410"/>
            <a:ext cx="7069526" cy="6230620"/>
          </a:xfrm>
          <a:prstGeom prst="rect">
            <a:avLst/>
          </a:prstGeom>
        </p:spPr>
      </p:pic>
      <p:sp>
        <p:nvSpPr>
          <p:cNvPr id="7" name="Text 3"/>
          <p:cNvSpPr/>
          <p:nvPr/>
        </p:nvSpPr>
        <p:spPr>
          <a:xfrm>
            <a:off x="7304842" y="6562368"/>
            <a:ext cx="6599634" cy="335280"/>
          </a:xfrm>
          <a:prstGeom prst="rect">
            <a:avLst/>
          </a:prstGeom>
          <a:noFill/>
          <a:ln/>
        </p:spPr>
        <p:txBody>
          <a:bodyPr wrap="none" lIns="0" tIns="0" rIns="0" bIns="0" rtlCol="0" anchor="t"/>
          <a:lstStyle/>
          <a:p>
            <a:pPr marL="0" indent="0" algn="l">
              <a:lnSpc>
                <a:spcPts val="2600"/>
              </a:lnSpc>
              <a:buNone/>
            </a:pPr>
            <a:endParaRPr lang="en-US" sz="1650" dirty="0">
              <a:latin typeface="Times New Roman" panose="02020603050405020304" pitchFamily="18" charset="0"/>
              <a:cs typeface="Times New Roman" panose="02020603050405020304" pitchFamily="18" charset="0"/>
            </a:endParaRPr>
          </a:p>
        </p:txBody>
      </p:sp>
      <p:sp>
        <p:nvSpPr>
          <p:cNvPr id="8" name="Text 4"/>
          <p:cNvSpPr/>
          <p:nvPr/>
        </p:nvSpPr>
        <p:spPr>
          <a:xfrm>
            <a:off x="733425" y="7321987"/>
            <a:ext cx="13163550" cy="335280"/>
          </a:xfrm>
          <a:prstGeom prst="rect">
            <a:avLst/>
          </a:prstGeom>
          <a:noFill/>
          <a:ln/>
        </p:spPr>
        <p:txBody>
          <a:bodyPr wrap="none" lIns="0" tIns="0" rIns="0" bIns="0" rtlCol="0" anchor="t"/>
          <a:lstStyle/>
          <a:p>
            <a:pPr marL="342900" indent="-342900" algn="l">
              <a:lnSpc>
                <a:spcPts val="2600"/>
              </a:lnSpc>
              <a:buSzPct val="100000"/>
              <a:buChar char="•"/>
            </a:pPr>
            <a:endParaRPr lang="en-US" sz="16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96348" y="790646"/>
            <a:ext cx="8025860" cy="6959338"/>
          </a:xfrm>
          <a:prstGeom prst="rect">
            <a:avLst/>
          </a:prstGeom>
        </p:spPr>
      </p:pic>
      <p:sp>
        <p:nvSpPr>
          <p:cNvPr id="3" name="Text 0"/>
          <p:cNvSpPr/>
          <p:nvPr/>
        </p:nvSpPr>
        <p:spPr>
          <a:xfrm>
            <a:off x="8773001" y="3567230"/>
            <a:ext cx="9458510" cy="502930"/>
          </a:xfrm>
          <a:prstGeom prst="rect">
            <a:avLst/>
          </a:prstGeom>
          <a:noFill/>
          <a:ln/>
        </p:spPr>
        <p:txBody>
          <a:bodyPr wrap="none" lIns="0" tIns="0" rIns="0" bIns="0" rtlCol="0" anchor="t"/>
          <a:lstStyle/>
          <a:p>
            <a:pPr marL="342900" indent="-342900" algn="l">
              <a:lnSpc>
                <a:spcPts val="3000"/>
              </a:lnSpc>
              <a:buSzPct val="100000"/>
              <a:buChar char="•"/>
            </a:pPr>
            <a:r>
              <a:rPr lang="en-US" sz="32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Sau khi </a:t>
            </a:r>
            <a:r>
              <a:rPr lang="en-US" sz="32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install</a:t>
            </a:r>
            <a:r>
              <a:rPr lang="en-US" sz="32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 xong bấm  </a:t>
            </a:r>
            <a:r>
              <a:rPr lang="en-US" sz="3200" b="1"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&gt; Next</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Phương diện">
  <a:themeElements>
    <a:clrScheme name="Phương diện">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Phương diện">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hương diện">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65</TotalTime>
  <Words>2327</Words>
  <Application>Microsoft Office PowerPoint</Application>
  <PresentationFormat>Tùy chỉnh</PresentationFormat>
  <Paragraphs>247</Paragraphs>
  <Slides>40</Slides>
  <Notes>36</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40</vt:i4>
      </vt:variant>
    </vt:vector>
  </HeadingPairs>
  <TitlesOfParts>
    <vt:vector size="46" baseType="lpstr">
      <vt:lpstr>Arial</vt:lpstr>
      <vt:lpstr>Tahoma</vt:lpstr>
      <vt:lpstr>Times New Roman</vt:lpstr>
      <vt:lpstr>Trebuchet MS</vt:lpstr>
      <vt:lpstr>Wingdings 3</vt:lpstr>
      <vt:lpstr>Phương diện</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Khiêm Nguyễn Như</cp:lastModifiedBy>
  <cp:revision>5</cp:revision>
  <dcterms:created xsi:type="dcterms:W3CDTF">2025-03-19T12:38:18Z</dcterms:created>
  <dcterms:modified xsi:type="dcterms:W3CDTF">2025-03-19T13:44:42Z</dcterms:modified>
</cp:coreProperties>
</file>